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8" r:id="rId2"/>
    <p:sldId id="256" r:id="rId3"/>
    <p:sldId id="257" r:id="rId4"/>
    <p:sldId id="266" r:id="rId5"/>
    <p:sldId id="259" r:id="rId6"/>
    <p:sldId id="260" r:id="rId7"/>
    <p:sldId id="261" r:id="rId8"/>
    <p:sldId id="269" r:id="rId9"/>
    <p:sldId id="264" r:id="rId10"/>
    <p:sldId id="265" r:id="rId11"/>
    <p:sldId id="267" r:id="rId12"/>
    <p:sldId id="270"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10"/>
  </p:normalViewPr>
  <p:slideViewPr>
    <p:cSldViewPr snapToGrid="0" snapToObjects="1">
      <p:cViewPr varScale="1">
        <p:scale>
          <a:sx n="90" d="100"/>
          <a:sy n="90" d="100"/>
        </p:scale>
        <p:origin x="74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604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3.jpe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w="317500">
            <a:solidFill>
              <a:schemeClr val="bg1"/>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1" y="0"/>
            <a:ext cx="5712103" cy="8229600"/>
          </a:xfrm>
          <a:prstGeom prst="rect">
            <a:avLst/>
          </a:prstGeom>
        </p:spPr>
      </p:pic>
      <p:sp>
        <p:nvSpPr>
          <p:cNvPr id="9" name="TextBox 8">
            <a:extLst>
              <a:ext uri="{FF2B5EF4-FFF2-40B4-BE49-F238E27FC236}">
                <a16:creationId xmlns:a16="http://schemas.microsoft.com/office/drawing/2014/main" id="{2CCCF087-00FD-80E4-ABA3-DD05274416B3}"/>
              </a:ext>
            </a:extLst>
          </p:cNvPr>
          <p:cNvSpPr txBox="1"/>
          <p:nvPr/>
        </p:nvSpPr>
        <p:spPr>
          <a:xfrm>
            <a:off x="6399350" y="1842670"/>
            <a:ext cx="7543800" cy="2800767"/>
          </a:xfrm>
          <a:prstGeom prst="rect">
            <a:avLst/>
          </a:prstGeom>
          <a:noFill/>
        </p:spPr>
        <p:txBody>
          <a:bodyPr wrap="square" rtlCol="0">
            <a:spAutoFit/>
          </a:bodyPr>
          <a:lstStyle/>
          <a:p>
            <a:pPr algn="ctr"/>
            <a:r>
              <a:rPr lang="en-US" sz="8800" dirty="0">
                <a:solidFill>
                  <a:schemeClr val="bg1"/>
                </a:solidFill>
                <a:latin typeface="Algerian" pitchFamily="82" charset="77"/>
              </a:rPr>
              <a:t>TRAVEL TIME </a:t>
            </a:r>
          </a:p>
          <a:p>
            <a:pPr algn="ctr"/>
            <a:r>
              <a:rPr lang="en-US" sz="8800" dirty="0">
                <a:solidFill>
                  <a:schemeClr val="bg1"/>
                </a:solidFill>
                <a:latin typeface="Algerian" pitchFamily="82" charset="77"/>
              </a:rPr>
              <a:t>PREDICTION</a:t>
            </a:r>
          </a:p>
        </p:txBody>
      </p:sp>
      <p:sp>
        <p:nvSpPr>
          <p:cNvPr id="5" name="TextBox 4">
            <a:extLst>
              <a:ext uri="{FF2B5EF4-FFF2-40B4-BE49-F238E27FC236}">
                <a16:creationId xmlns:a16="http://schemas.microsoft.com/office/drawing/2014/main" id="{D3134292-5FB1-9F34-DC8A-40630DA6D478}"/>
              </a:ext>
            </a:extLst>
          </p:cNvPr>
          <p:cNvSpPr txBox="1"/>
          <p:nvPr/>
        </p:nvSpPr>
        <p:spPr>
          <a:xfrm>
            <a:off x="7992406" y="5849034"/>
            <a:ext cx="4357688" cy="1477328"/>
          </a:xfrm>
          <a:prstGeom prst="rect">
            <a:avLst/>
          </a:prstGeom>
          <a:noFill/>
        </p:spPr>
        <p:txBody>
          <a:bodyPr wrap="square" rtlCol="0">
            <a:spAutoFit/>
          </a:bodyPr>
          <a:lstStyle/>
          <a:p>
            <a:pPr algn="ctr"/>
            <a:r>
              <a:rPr lang="en-US" u="sng" dirty="0">
                <a:solidFill>
                  <a:schemeClr val="bg1"/>
                </a:solidFill>
                <a:latin typeface="+mj-lt"/>
              </a:rPr>
              <a:t>Presented by: </a:t>
            </a:r>
          </a:p>
          <a:p>
            <a:pPr algn="ctr"/>
            <a:endParaRPr lang="en-US" u="sng" dirty="0">
              <a:solidFill>
                <a:schemeClr val="bg1"/>
              </a:solidFill>
              <a:latin typeface="+mj-lt"/>
            </a:endParaRPr>
          </a:p>
          <a:p>
            <a:pPr marL="342900" indent="-342900" algn="ctr">
              <a:buAutoNum type="arabicPeriod"/>
            </a:pPr>
            <a:r>
              <a:rPr lang="en-US" b="1" dirty="0">
                <a:solidFill>
                  <a:schemeClr val="bg1"/>
                </a:solidFill>
                <a:latin typeface="+mj-lt"/>
                <a:ea typeface="Hiragino Kaku Gothic StdN W8" panose="020B0800000000000000" pitchFamily="34" charset="-128"/>
                <a:cs typeface="Bangla MN" pitchFamily="2" charset="0"/>
              </a:rPr>
              <a:t>Vinay Kumar – Roll No: 12</a:t>
            </a:r>
          </a:p>
          <a:p>
            <a:pPr algn="ctr"/>
            <a:r>
              <a:rPr lang="en-US" b="1" dirty="0">
                <a:solidFill>
                  <a:schemeClr val="bg1"/>
                </a:solidFill>
                <a:latin typeface="+mj-lt"/>
                <a:ea typeface="Hiragino Kaku Gothic StdN W8" panose="020B0800000000000000" pitchFamily="34" charset="-128"/>
                <a:cs typeface="Bangla MN" pitchFamily="2" charset="0"/>
              </a:rPr>
              <a:t>2. Ganesh            – Roll No: 21</a:t>
            </a:r>
          </a:p>
          <a:p>
            <a:pPr algn="ctr"/>
            <a:r>
              <a:rPr lang="en-US" b="1" dirty="0">
                <a:solidFill>
                  <a:schemeClr val="bg1"/>
                </a:solidFill>
                <a:latin typeface="+mj-lt"/>
                <a:ea typeface="Hiragino Kaku Gothic StdN W8" panose="020B0800000000000000" pitchFamily="34" charset="-128"/>
                <a:cs typeface="Bangla MN" pitchFamily="2" charset="0"/>
              </a:rPr>
              <a:t>3. Chiranjeevi     – Roll No: 06</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txBody>
          <a:bodyPr/>
          <a:lstStyle/>
          <a:p>
            <a:endParaRPr lang="en-US" dirty="0"/>
          </a:p>
        </p:txBody>
      </p:sp>
      <p:sp>
        <p:nvSpPr>
          <p:cNvPr id="4" name="Text 1"/>
          <p:cNvSpPr/>
          <p:nvPr/>
        </p:nvSpPr>
        <p:spPr>
          <a:xfrm>
            <a:off x="2191941" y="564356"/>
            <a:ext cx="10246519" cy="1280636"/>
          </a:xfrm>
          <a:prstGeom prst="rect">
            <a:avLst/>
          </a:prstGeom>
          <a:noFill/>
          <a:ln/>
        </p:spPr>
        <p:txBody>
          <a:bodyPr wrap="square" rtlCol="0" anchor="t"/>
          <a:lstStyle/>
          <a:p>
            <a:pPr marL="0" indent="0">
              <a:lnSpc>
                <a:spcPts val="5043"/>
              </a:lnSpc>
              <a:buNone/>
            </a:pPr>
            <a:r>
              <a:rPr lang="en-US" sz="4034" dirty="0">
                <a:solidFill>
                  <a:srgbClr val="FAEBEB"/>
                </a:solidFill>
                <a:latin typeface="Dela Gothic One" pitchFamily="34" charset="0"/>
                <a:ea typeface="Dela Gothic One" pitchFamily="34" charset="-122"/>
                <a:cs typeface="Dela Gothic One" pitchFamily="34" charset="-120"/>
              </a:rPr>
              <a:t>Real-World Applications of Travel Time Prediction</a:t>
            </a:r>
            <a:endParaRPr lang="en-US" sz="4034" dirty="0"/>
          </a:p>
        </p:txBody>
      </p:sp>
      <p:pic>
        <p:nvPicPr>
          <p:cNvPr id="5" name="Image 1" descr="preencoded.png"/>
          <p:cNvPicPr>
            <a:picLocks noChangeAspect="1"/>
          </p:cNvPicPr>
          <p:nvPr/>
        </p:nvPicPr>
        <p:blipFill>
          <a:blip r:embed="rId4"/>
          <a:stretch>
            <a:fillRect/>
          </a:stretch>
        </p:blipFill>
        <p:spPr>
          <a:xfrm>
            <a:off x="2191941" y="2254806"/>
            <a:ext cx="2331125" cy="1440656"/>
          </a:xfrm>
          <a:prstGeom prst="rect">
            <a:avLst/>
          </a:prstGeom>
        </p:spPr>
      </p:pic>
      <p:sp>
        <p:nvSpPr>
          <p:cNvPr id="6" name="Text 2"/>
          <p:cNvSpPr/>
          <p:nvPr/>
        </p:nvSpPr>
        <p:spPr>
          <a:xfrm>
            <a:off x="2191941" y="3951565"/>
            <a:ext cx="2331125" cy="640556"/>
          </a:xfrm>
          <a:prstGeom prst="rect">
            <a:avLst/>
          </a:prstGeom>
          <a:noFill/>
          <a:ln/>
        </p:spPr>
        <p:txBody>
          <a:bodyPr wrap="square" rtlCol="0" anchor="t"/>
          <a:lstStyle/>
          <a:p>
            <a:pPr marL="0" indent="0" algn="l">
              <a:lnSpc>
                <a:spcPts val="2521"/>
              </a:lnSpc>
              <a:buNone/>
            </a:pPr>
            <a:r>
              <a:rPr lang="en-US" sz="2017" dirty="0">
                <a:solidFill>
                  <a:srgbClr val="FFE5E5"/>
                </a:solidFill>
                <a:latin typeface="Dela Gothic One" pitchFamily="34" charset="0"/>
                <a:ea typeface="Dela Gothic One" pitchFamily="34" charset="-122"/>
                <a:cs typeface="Dela Gothic One" pitchFamily="34" charset="-120"/>
              </a:rPr>
              <a:t>Traffic Management</a:t>
            </a:r>
            <a:endParaRPr lang="en-US" sz="2017" dirty="0"/>
          </a:p>
        </p:txBody>
      </p:sp>
      <p:sp>
        <p:nvSpPr>
          <p:cNvPr id="7" name="Text 3"/>
          <p:cNvSpPr/>
          <p:nvPr/>
        </p:nvSpPr>
        <p:spPr>
          <a:xfrm>
            <a:off x="2191941" y="4714994"/>
            <a:ext cx="2331125" cy="2622233"/>
          </a:xfrm>
          <a:prstGeom prst="rect">
            <a:avLst/>
          </a:prstGeom>
          <a:noFill/>
          <a:ln/>
        </p:spPr>
        <p:txBody>
          <a:bodyPr wrap="square" rtlCol="0" anchor="t"/>
          <a:lstStyle/>
          <a:p>
            <a:pPr marL="0" indent="0" algn="l">
              <a:lnSpc>
                <a:spcPts val="2582"/>
              </a:lnSpc>
              <a:buNone/>
            </a:pPr>
            <a:r>
              <a:rPr lang="en-US" sz="1614" dirty="0">
                <a:solidFill>
                  <a:srgbClr val="FFE5E5"/>
                </a:solidFill>
                <a:latin typeface="DM Sans" pitchFamily="34" charset="0"/>
                <a:ea typeface="DM Sans" pitchFamily="34" charset="-122"/>
                <a:cs typeface="DM Sans" pitchFamily="34" charset="-120"/>
              </a:rPr>
              <a:t>Travel time prediction helps urban planners and traffic authorities identify congestion hotspots and optimize traffic flow, reducing delays and improving commuter experiences.</a:t>
            </a:r>
            <a:endParaRPr lang="en-US" sz="1614" dirty="0"/>
          </a:p>
        </p:txBody>
      </p:sp>
      <p:pic>
        <p:nvPicPr>
          <p:cNvPr id="8" name="Image 2" descr="preencoded.png"/>
          <p:cNvPicPr>
            <a:picLocks noChangeAspect="1"/>
          </p:cNvPicPr>
          <p:nvPr/>
        </p:nvPicPr>
        <p:blipFill>
          <a:blip r:embed="rId5"/>
          <a:stretch>
            <a:fillRect/>
          </a:stretch>
        </p:blipFill>
        <p:spPr>
          <a:xfrm>
            <a:off x="4830366" y="2254806"/>
            <a:ext cx="2331125" cy="1440656"/>
          </a:xfrm>
          <a:prstGeom prst="rect">
            <a:avLst/>
          </a:prstGeom>
        </p:spPr>
      </p:pic>
      <p:sp>
        <p:nvSpPr>
          <p:cNvPr id="9" name="Text 4"/>
          <p:cNvSpPr/>
          <p:nvPr/>
        </p:nvSpPr>
        <p:spPr>
          <a:xfrm>
            <a:off x="4830366" y="3951565"/>
            <a:ext cx="2331125" cy="640556"/>
          </a:xfrm>
          <a:prstGeom prst="rect">
            <a:avLst/>
          </a:prstGeom>
          <a:noFill/>
          <a:ln/>
        </p:spPr>
        <p:txBody>
          <a:bodyPr wrap="square" rtlCol="0" anchor="t"/>
          <a:lstStyle/>
          <a:p>
            <a:pPr marL="0" indent="0" algn="l">
              <a:lnSpc>
                <a:spcPts val="2521"/>
              </a:lnSpc>
              <a:buNone/>
            </a:pPr>
            <a:r>
              <a:rPr lang="en-US" sz="2017" dirty="0">
                <a:solidFill>
                  <a:srgbClr val="FFE5E5"/>
                </a:solidFill>
                <a:latin typeface="Dela Gothic One" pitchFamily="34" charset="0"/>
                <a:ea typeface="Dela Gothic One" pitchFamily="34" charset="-122"/>
                <a:cs typeface="Dela Gothic One" pitchFamily="34" charset="-120"/>
              </a:rPr>
              <a:t>Logistics and Delivery</a:t>
            </a:r>
            <a:endParaRPr lang="en-US" sz="2017" dirty="0"/>
          </a:p>
        </p:txBody>
      </p:sp>
      <p:sp>
        <p:nvSpPr>
          <p:cNvPr id="10" name="Text 5"/>
          <p:cNvSpPr/>
          <p:nvPr/>
        </p:nvSpPr>
        <p:spPr>
          <a:xfrm>
            <a:off x="4830366" y="4714994"/>
            <a:ext cx="2331125" cy="2950012"/>
          </a:xfrm>
          <a:prstGeom prst="rect">
            <a:avLst/>
          </a:prstGeom>
          <a:noFill/>
          <a:ln/>
        </p:spPr>
        <p:txBody>
          <a:bodyPr wrap="square" rtlCol="0" anchor="t"/>
          <a:lstStyle/>
          <a:p>
            <a:pPr marL="0" indent="0" algn="l">
              <a:lnSpc>
                <a:spcPts val="2582"/>
              </a:lnSpc>
              <a:buNone/>
            </a:pPr>
            <a:r>
              <a:rPr lang="en-US" sz="1614" dirty="0">
                <a:solidFill>
                  <a:srgbClr val="FFE5E5"/>
                </a:solidFill>
                <a:latin typeface="DM Sans" pitchFamily="34" charset="0"/>
                <a:ea typeface="DM Sans" pitchFamily="34" charset="-122"/>
                <a:cs typeface="DM Sans" pitchFamily="34" charset="-120"/>
              </a:rPr>
              <a:t>Accurate travel time forecasting enables logistics companies to plan more efficient delivery routes, manage driver schedules, and provide customers with reliable delivery estimates.</a:t>
            </a:r>
            <a:endParaRPr lang="en-US" sz="1614" dirty="0"/>
          </a:p>
        </p:txBody>
      </p:sp>
      <p:pic>
        <p:nvPicPr>
          <p:cNvPr id="11" name="Image 3" descr="preencoded.png"/>
          <p:cNvPicPr>
            <a:picLocks noChangeAspect="1"/>
          </p:cNvPicPr>
          <p:nvPr/>
        </p:nvPicPr>
        <p:blipFill>
          <a:blip r:embed="rId6"/>
          <a:stretch>
            <a:fillRect/>
          </a:stretch>
        </p:blipFill>
        <p:spPr>
          <a:xfrm>
            <a:off x="7468791" y="2254806"/>
            <a:ext cx="2331125" cy="1440656"/>
          </a:xfrm>
          <a:prstGeom prst="rect">
            <a:avLst/>
          </a:prstGeom>
        </p:spPr>
      </p:pic>
      <p:sp>
        <p:nvSpPr>
          <p:cNvPr id="12" name="Text 6"/>
          <p:cNvSpPr/>
          <p:nvPr/>
        </p:nvSpPr>
        <p:spPr>
          <a:xfrm>
            <a:off x="7468791" y="3951565"/>
            <a:ext cx="2331125" cy="640556"/>
          </a:xfrm>
          <a:prstGeom prst="rect">
            <a:avLst/>
          </a:prstGeom>
          <a:noFill/>
          <a:ln/>
        </p:spPr>
        <p:txBody>
          <a:bodyPr wrap="square" rtlCol="0" anchor="t"/>
          <a:lstStyle/>
          <a:p>
            <a:pPr marL="0" indent="0" algn="l">
              <a:lnSpc>
                <a:spcPts val="2521"/>
              </a:lnSpc>
              <a:buNone/>
            </a:pPr>
            <a:r>
              <a:rPr lang="en-US" sz="2017" dirty="0">
                <a:solidFill>
                  <a:srgbClr val="FFE5E5"/>
                </a:solidFill>
                <a:latin typeface="Dela Gothic One" pitchFamily="34" charset="0"/>
                <a:ea typeface="Dela Gothic One" pitchFamily="34" charset="-122"/>
                <a:cs typeface="Dela Gothic One" pitchFamily="34" charset="-120"/>
              </a:rPr>
              <a:t>Public Transit Planning</a:t>
            </a:r>
            <a:endParaRPr lang="en-US" sz="2017" dirty="0"/>
          </a:p>
        </p:txBody>
      </p:sp>
      <p:sp>
        <p:nvSpPr>
          <p:cNvPr id="13" name="Text 7"/>
          <p:cNvSpPr/>
          <p:nvPr/>
        </p:nvSpPr>
        <p:spPr>
          <a:xfrm>
            <a:off x="7468791" y="4714994"/>
            <a:ext cx="2331125" cy="2950012"/>
          </a:xfrm>
          <a:prstGeom prst="rect">
            <a:avLst/>
          </a:prstGeom>
          <a:noFill/>
          <a:ln/>
        </p:spPr>
        <p:txBody>
          <a:bodyPr wrap="square" rtlCol="0" anchor="t"/>
          <a:lstStyle/>
          <a:p>
            <a:pPr marL="0" indent="0" algn="l">
              <a:lnSpc>
                <a:spcPts val="2582"/>
              </a:lnSpc>
              <a:buNone/>
            </a:pPr>
            <a:r>
              <a:rPr lang="en-US" sz="1614" dirty="0">
                <a:solidFill>
                  <a:srgbClr val="FFE5E5"/>
                </a:solidFill>
                <a:latin typeface="DM Sans" pitchFamily="34" charset="0"/>
                <a:ea typeface="DM Sans" pitchFamily="34" charset="-122"/>
                <a:cs typeface="DM Sans" pitchFamily="34" charset="-120"/>
              </a:rPr>
              <a:t>Travel time prediction models help public transit agencies optimize schedules, reduce wait times, and provide passengers with real-time arrival information for buses, trains, and other.</a:t>
            </a:r>
            <a:endParaRPr lang="en-US" sz="1614" dirty="0"/>
          </a:p>
        </p:txBody>
      </p:sp>
      <p:pic>
        <p:nvPicPr>
          <p:cNvPr id="14" name="Image 4" descr="preencoded.png"/>
          <p:cNvPicPr>
            <a:picLocks noChangeAspect="1"/>
          </p:cNvPicPr>
          <p:nvPr/>
        </p:nvPicPr>
        <p:blipFill>
          <a:blip r:embed="rId7"/>
          <a:stretch>
            <a:fillRect/>
          </a:stretch>
        </p:blipFill>
        <p:spPr>
          <a:xfrm>
            <a:off x="10107216" y="2254806"/>
            <a:ext cx="2331244" cy="1440775"/>
          </a:xfrm>
          <a:prstGeom prst="rect">
            <a:avLst/>
          </a:prstGeom>
        </p:spPr>
      </p:pic>
      <p:sp>
        <p:nvSpPr>
          <p:cNvPr id="15" name="Text 8"/>
          <p:cNvSpPr/>
          <p:nvPr/>
        </p:nvSpPr>
        <p:spPr>
          <a:xfrm>
            <a:off x="10107216" y="3951684"/>
            <a:ext cx="2331244" cy="640556"/>
          </a:xfrm>
          <a:prstGeom prst="rect">
            <a:avLst/>
          </a:prstGeom>
          <a:noFill/>
          <a:ln/>
        </p:spPr>
        <p:txBody>
          <a:bodyPr wrap="square" rtlCol="0" anchor="t"/>
          <a:lstStyle/>
          <a:p>
            <a:pPr marL="0" indent="0" algn="l">
              <a:lnSpc>
                <a:spcPts val="2521"/>
              </a:lnSpc>
              <a:buNone/>
            </a:pPr>
            <a:r>
              <a:rPr lang="en-US" sz="2017" dirty="0">
                <a:solidFill>
                  <a:srgbClr val="FFE5E5"/>
                </a:solidFill>
                <a:latin typeface="Dela Gothic One" pitchFamily="34" charset="0"/>
                <a:ea typeface="Dela Gothic One" pitchFamily="34" charset="-122"/>
                <a:cs typeface="Dela Gothic One" pitchFamily="34" charset="-120"/>
              </a:rPr>
              <a:t>Emergency Response</a:t>
            </a:r>
            <a:endParaRPr lang="en-US" sz="2017" dirty="0"/>
          </a:p>
        </p:txBody>
      </p:sp>
      <p:sp>
        <p:nvSpPr>
          <p:cNvPr id="16" name="Text 9"/>
          <p:cNvSpPr/>
          <p:nvPr/>
        </p:nvSpPr>
        <p:spPr>
          <a:xfrm>
            <a:off x="10107216" y="4715113"/>
            <a:ext cx="2331244" cy="2950012"/>
          </a:xfrm>
          <a:prstGeom prst="rect">
            <a:avLst/>
          </a:prstGeom>
          <a:noFill/>
          <a:ln/>
        </p:spPr>
        <p:txBody>
          <a:bodyPr wrap="square" rtlCol="0" anchor="t"/>
          <a:lstStyle/>
          <a:p>
            <a:pPr marL="0" indent="0" algn="l">
              <a:lnSpc>
                <a:spcPts val="2582"/>
              </a:lnSpc>
              <a:buNone/>
            </a:pPr>
            <a:r>
              <a:rPr lang="en-US" sz="1614" dirty="0">
                <a:solidFill>
                  <a:srgbClr val="FFE5E5"/>
                </a:solidFill>
                <a:latin typeface="DM Sans" pitchFamily="34" charset="0"/>
                <a:ea typeface="DM Sans" pitchFamily="34" charset="-122"/>
                <a:cs typeface="DM Sans" pitchFamily="34" charset="-120"/>
              </a:rPr>
              <a:t>Predictive travel times allow first responders like police, fire departments, and ambulances to choose the fastest routes to incidents, improving response times and saving lives.</a:t>
            </a:r>
            <a:endParaRPr lang="en-US" sz="1614"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00">
              <a:alpha val="80000"/>
            </a:srgbClr>
          </a:solidFill>
          <a:ln/>
        </p:spPr>
        <p:txBody>
          <a:bodyPr/>
          <a:lstStyle/>
          <a:p>
            <a:endParaRPr lang="en-US"/>
          </a:p>
        </p:txBody>
      </p:sp>
      <p:pic>
        <p:nvPicPr>
          <p:cNvPr id="10" name="Picture 9" descr="A traffic jam on a busy highway&#10;&#10;Description automatically generated">
            <a:extLst>
              <a:ext uri="{FF2B5EF4-FFF2-40B4-BE49-F238E27FC236}">
                <a16:creationId xmlns:a16="http://schemas.microsoft.com/office/drawing/2014/main" id="{6606E62F-1EFA-B8B8-0B3F-24B5849CC5EE}"/>
              </a:ext>
            </a:extLst>
          </p:cNvPr>
          <p:cNvPicPr>
            <a:picLocks noChangeAspect="1"/>
          </p:cNvPicPr>
          <p:nvPr/>
        </p:nvPicPr>
        <p:blipFill>
          <a:blip r:embed="rId5">
            <a:alphaModFix amt="20000"/>
          </a:blip>
          <a:stretch>
            <a:fillRect/>
          </a:stretch>
        </p:blipFill>
        <p:spPr>
          <a:xfrm>
            <a:off x="0" y="-1"/>
            <a:ext cx="14630400" cy="8211553"/>
          </a:xfrm>
          <a:prstGeom prst="rect">
            <a:avLst/>
          </a:prstGeom>
        </p:spPr>
      </p:pic>
      <p:sp>
        <p:nvSpPr>
          <p:cNvPr id="7" name="Text 3"/>
          <p:cNvSpPr/>
          <p:nvPr/>
        </p:nvSpPr>
        <p:spPr>
          <a:xfrm>
            <a:off x="1760220" y="3917752"/>
            <a:ext cx="11109960" cy="1421606"/>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Summarizing the key points and insights gained from evaluating travel time prediction models. Utilizing error measures like MAE and RMSE, along with cross-validation techniques, ensures model generalization and refinement. These evaluations guide the optimization of travel time prediction models for real-world applications and future challenges.</a:t>
            </a:r>
            <a:endParaRPr lang="en-US" sz="1750" dirty="0"/>
          </a:p>
        </p:txBody>
      </p:sp>
      <p:sp>
        <p:nvSpPr>
          <p:cNvPr id="6" name="Text 2"/>
          <p:cNvSpPr/>
          <p:nvPr/>
        </p:nvSpPr>
        <p:spPr>
          <a:xfrm>
            <a:off x="1760220" y="2890123"/>
            <a:ext cx="5554980" cy="694373"/>
          </a:xfrm>
          <a:prstGeom prst="rect">
            <a:avLst/>
          </a:prstGeom>
          <a:noFill/>
          <a:ln/>
        </p:spPr>
        <p:txBody>
          <a:bodyPr wrap="none" rtlCol="0" anchor="t"/>
          <a:lstStyle/>
          <a:p>
            <a:pPr marL="0" indent="0">
              <a:lnSpc>
                <a:spcPts val="5468"/>
              </a:lnSpc>
              <a:buNone/>
            </a:pPr>
            <a:r>
              <a:rPr lang="en-US" sz="4374" dirty="0">
                <a:solidFill>
                  <a:srgbClr val="FAEBEB"/>
                </a:solidFill>
                <a:latin typeface="Dela Gothic One" pitchFamily="34" charset="0"/>
                <a:ea typeface="Dela Gothic One" pitchFamily="34" charset="-122"/>
                <a:cs typeface="Dela Gothic One" pitchFamily="34" charset="-120"/>
              </a:rPr>
              <a:t>Conclusion</a:t>
            </a:r>
            <a:endParaRPr lang="en-US" sz="4374"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23000">
              <a:schemeClr val="tx1"/>
            </a:gs>
            <a:gs pos="69000">
              <a:schemeClr val="tx1"/>
            </a:gs>
            <a:gs pos="97000">
              <a:schemeClr val="tx1"/>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37DF28-21EE-D24D-A8BE-9B2B6F1E7D70}"/>
              </a:ext>
            </a:extLst>
          </p:cNvPr>
          <p:cNvSpPr txBox="1"/>
          <p:nvPr/>
        </p:nvSpPr>
        <p:spPr>
          <a:xfrm>
            <a:off x="4557713" y="2543175"/>
            <a:ext cx="1100494" cy="646331"/>
          </a:xfrm>
          <a:prstGeom prst="rect">
            <a:avLst/>
          </a:prstGeom>
          <a:noFill/>
        </p:spPr>
        <p:txBody>
          <a:bodyPr wrap="none" rtlCol="0">
            <a:spAutoFit/>
          </a:bodyPr>
          <a:lstStyle/>
          <a:p>
            <a:r>
              <a:rPr lang="en-US" dirty="0"/>
              <a:t>Thankyou</a:t>
            </a:r>
          </a:p>
          <a:p>
            <a:endParaRPr lang="en-US" dirty="0"/>
          </a:p>
        </p:txBody>
      </p:sp>
      <p:pic>
        <p:nvPicPr>
          <p:cNvPr id="4" name="Picture 3" descr="A screenshot of a computer&#10;&#10;Description automatically generated">
            <a:extLst>
              <a:ext uri="{FF2B5EF4-FFF2-40B4-BE49-F238E27FC236}">
                <a16:creationId xmlns:a16="http://schemas.microsoft.com/office/drawing/2014/main" id="{454E8EFF-1FE3-ED8D-C435-FA9A51B9A3B8}"/>
              </a:ext>
            </a:extLst>
          </p:cNvPr>
          <p:cNvPicPr>
            <a:picLocks noChangeAspect="1"/>
          </p:cNvPicPr>
          <p:nvPr/>
        </p:nvPicPr>
        <p:blipFill rotWithShape="1">
          <a:blip r:embed="rId2"/>
          <a:srcRect l="40221" t="32059" r="17500" b="31177"/>
          <a:stretch/>
        </p:blipFill>
        <p:spPr>
          <a:xfrm>
            <a:off x="1114425" y="754129"/>
            <a:ext cx="12401551" cy="6739970"/>
          </a:xfrm>
          <a:prstGeom prst="rect">
            <a:avLst/>
          </a:prstGeom>
        </p:spPr>
      </p:pic>
    </p:spTree>
    <p:extLst>
      <p:ext uri="{BB962C8B-B14F-4D97-AF65-F5344CB8AC3E}">
        <p14:creationId xmlns:p14="http://schemas.microsoft.com/office/powerpoint/2010/main" val="3882692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8575"/>
            <a:ext cx="14630400" cy="8229600"/>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599"/>
          </a:xfrm>
          <a:prstGeom prst="rect">
            <a:avLst/>
          </a:prstGeom>
        </p:spPr>
      </p:pic>
      <p:sp>
        <p:nvSpPr>
          <p:cNvPr id="5" name="Text 1"/>
          <p:cNvSpPr/>
          <p:nvPr/>
        </p:nvSpPr>
        <p:spPr>
          <a:xfrm>
            <a:off x="833197" y="528637"/>
            <a:ext cx="7477601" cy="1128713"/>
          </a:xfrm>
          <a:prstGeom prst="rect">
            <a:avLst/>
          </a:prstGeom>
          <a:noFill/>
          <a:ln/>
        </p:spPr>
        <p:txBody>
          <a:bodyPr wrap="square" rtlCol="0" anchor="t"/>
          <a:lstStyle/>
          <a:p>
            <a:pPr marL="0" indent="0">
              <a:lnSpc>
                <a:spcPts val="7545"/>
              </a:lnSpc>
              <a:buNone/>
            </a:pPr>
            <a:r>
              <a:rPr lang="en-US" sz="8000" b="1" u="sng" dirty="0">
                <a:solidFill>
                  <a:schemeClr val="bg1"/>
                </a:solidFill>
                <a:latin typeface="Algerian" pitchFamily="82" charset="77"/>
                <a:ea typeface="Hiragino Kaku Gothic StdN W8" panose="020B0800000000000000" pitchFamily="34" charset="-128"/>
                <a:cs typeface="Bangla MN" pitchFamily="2" charset="0"/>
              </a:rPr>
              <a:t>Introduction</a:t>
            </a:r>
          </a:p>
        </p:txBody>
      </p:sp>
      <p:sp>
        <p:nvSpPr>
          <p:cNvPr id="6" name="Text 2"/>
          <p:cNvSpPr/>
          <p:nvPr/>
        </p:nvSpPr>
        <p:spPr>
          <a:xfrm>
            <a:off x="833196" y="2157412"/>
            <a:ext cx="7477601" cy="5072063"/>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Travel time prediction is a crucial component of modern cabs, logistic delivery system,  flights, trains, emergency systems, transportation systems, enabling efficient planning and optimization of routes from point </a:t>
            </a:r>
            <a:r>
              <a:rPr lang="en-US" sz="1750" dirty="0" err="1">
                <a:solidFill>
                  <a:srgbClr val="FFE5E5"/>
                </a:solidFill>
                <a:latin typeface="DM Sans" pitchFamily="34" charset="0"/>
                <a:ea typeface="DM Sans" pitchFamily="34" charset="-122"/>
                <a:cs typeface="DM Sans" pitchFamily="34" charset="-120"/>
              </a:rPr>
              <a:t>AtoB</a:t>
            </a:r>
            <a:r>
              <a:rPr lang="en-US" sz="1750" dirty="0">
                <a:solidFill>
                  <a:srgbClr val="FFE5E5"/>
                </a:solidFill>
                <a:latin typeface="DM Sans" pitchFamily="34" charset="0"/>
                <a:ea typeface="DM Sans" pitchFamily="34" charset="-122"/>
                <a:cs typeface="DM Sans" pitchFamily="34" charset="-120"/>
              </a:rPr>
              <a:t>,  schedules, and resources. By leveraging machine learning techniques, Our travel Time Prediction project aim is to predict the amount of time, a taxi trip will take, based on various features such as pickup and </a:t>
            </a:r>
            <a:r>
              <a:rPr lang="en-US" sz="1750" dirty="0" err="1">
                <a:solidFill>
                  <a:srgbClr val="FFE5E5"/>
                </a:solidFill>
                <a:latin typeface="DM Sans" pitchFamily="34" charset="0"/>
                <a:ea typeface="DM Sans" pitchFamily="34" charset="-122"/>
                <a:cs typeface="DM Sans" pitchFamily="34" charset="-120"/>
              </a:rPr>
              <a:t>dropoff</a:t>
            </a:r>
            <a:r>
              <a:rPr lang="en-US" sz="1750" dirty="0">
                <a:solidFill>
                  <a:srgbClr val="FFE5E5"/>
                </a:solidFill>
                <a:latin typeface="DM Sans" pitchFamily="34" charset="0"/>
                <a:ea typeface="DM Sans" pitchFamily="34" charset="-122"/>
                <a:cs typeface="DM Sans" pitchFamily="34" charset="-120"/>
              </a:rPr>
              <a:t> locations, time of day, and weather conditions.</a:t>
            </a:r>
          </a:p>
          <a:p>
            <a:pPr marL="0" indent="0">
              <a:lnSpc>
                <a:spcPts val="2799"/>
              </a:lnSpc>
              <a:buNone/>
            </a:pPr>
            <a:endParaRPr lang="en-US" sz="1750" dirty="0">
              <a:solidFill>
                <a:srgbClr val="FFE5E5"/>
              </a:solidFill>
              <a:latin typeface="DM Sans" pitchFamily="34" charset="0"/>
              <a:ea typeface="DM Sans" pitchFamily="34" charset="-122"/>
              <a:cs typeface="DM Sans" pitchFamily="34" charset="-120"/>
            </a:endParaRPr>
          </a:p>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These predictive models not only consider historical travel data but also incorporate real-time factors such as traffic congestion, accidents, and weather conditions. Through sophisticated algorithms, they can analyze vast amounts of information to generate predictions that account for the dynamic nature of transportation networks. This adaptability is essential for providing reliable estimates in constantly changing environments.</a:t>
            </a:r>
          </a:p>
          <a:p>
            <a:pPr marL="0" indent="0">
              <a:lnSpc>
                <a:spcPts val="2799"/>
              </a:lnSpc>
              <a:buNone/>
            </a:pPr>
            <a:endParaRPr lang="en-US" sz="1750" dirty="0">
              <a:solidFill>
                <a:srgbClr val="FFE5E5"/>
              </a:solidFill>
              <a:latin typeface="DM Sans" pitchFamily="34" charset="0"/>
            </a:endParaRPr>
          </a:p>
          <a:p>
            <a:pPr marL="0" indent="0">
              <a:lnSpc>
                <a:spcPts val="2799"/>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txBody>
          <a:bodyPr/>
          <a:lstStyle/>
          <a:p>
            <a:endParaRPr lang="en-US"/>
          </a:p>
        </p:txBody>
      </p:sp>
      <p:sp>
        <p:nvSpPr>
          <p:cNvPr id="4" name="Text 1"/>
          <p:cNvSpPr/>
          <p:nvPr/>
        </p:nvSpPr>
        <p:spPr>
          <a:xfrm>
            <a:off x="1760220" y="935236"/>
            <a:ext cx="11109960" cy="1388745"/>
          </a:xfrm>
          <a:prstGeom prst="rect">
            <a:avLst/>
          </a:prstGeom>
          <a:noFill/>
          <a:ln/>
        </p:spPr>
        <p:txBody>
          <a:bodyPr wrap="square" rtlCol="0" anchor="t"/>
          <a:lstStyle/>
          <a:p>
            <a:pPr marL="0" indent="0">
              <a:lnSpc>
                <a:spcPts val="5468"/>
              </a:lnSpc>
              <a:buNone/>
            </a:pPr>
            <a:r>
              <a:rPr lang="en-US" sz="4374" u="sng" dirty="0">
                <a:solidFill>
                  <a:srgbClr val="FAEBEB"/>
                </a:solidFill>
                <a:latin typeface="Dela Gothic One" pitchFamily="34" charset="0"/>
                <a:ea typeface="Dela Gothic One" pitchFamily="34" charset="-122"/>
                <a:cs typeface="Dela Gothic One" pitchFamily="34" charset="-120"/>
              </a:rPr>
              <a:t>Importance of Accurate Travel Time Prediction</a:t>
            </a:r>
            <a:endParaRPr lang="en-US" sz="4374" u="sng" dirty="0"/>
          </a:p>
        </p:txBody>
      </p:sp>
      <p:sp>
        <p:nvSpPr>
          <p:cNvPr id="6" name="Text 3"/>
          <p:cNvSpPr/>
          <p:nvPr/>
        </p:nvSpPr>
        <p:spPr>
          <a:xfrm>
            <a:off x="2371130" y="3018234"/>
            <a:ext cx="4332565" cy="347186"/>
          </a:xfrm>
          <a:prstGeom prst="rect">
            <a:avLst/>
          </a:prstGeom>
          <a:noFill/>
          <a:ln/>
        </p:spPr>
        <p:txBody>
          <a:bodyPr wrap="none" rtlCol="0" anchor="t"/>
          <a:lstStyle/>
          <a:p>
            <a:pPr marL="342900" indent="-342900">
              <a:lnSpc>
                <a:spcPts val="2734"/>
              </a:lnSpc>
              <a:buFont typeface="Arial" panose="020B0604020202020204" pitchFamily="34" charset="0"/>
              <a:buChar char="•"/>
            </a:pPr>
            <a:r>
              <a:rPr lang="en-US" sz="2187" b="1" dirty="0">
                <a:solidFill>
                  <a:srgbClr val="FFE5E5"/>
                </a:solidFill>
                <a:latin typeface="Dela Gothic One" pitchFamily="34" charset="0"/>
                <a:ea typeface="Dela Gothic One" pitchFamily="34" charset="-122"/>
                <a:cs typeface="Dela Gothic One" pitchFamily="34" charset="-120"/>
              </a:rPr>
              <a:t>Informed Decision Making </a:t>
            </a:r>
            <a:r>
              <a:rPr lang="en-US" sz="1600" b="1" dirty="0">
                <a:solidFill>
                  <a:srgbClr val="FFE5E5"/>
                </a:solidFill>
                <a:latin typeface="Dela Gothic One" pitchFamily="34" charset="0"/>
                <a:ea typeface="Dela Gothic One" pitchFamily="34" charset="-122"/>
                <a:cs typeface="Dela Gothic One" pitchFamily="34" charset="-120"/>
              </a:rPr>
              <a:t>(Time Value)</a:t>
            </a:r>
            <a:endParaRPr lang="en-US" sz="1600" b="1" dirty="0"/>
          </a:p>
        </p:txBody>
      </p:sp>
      <p:sp>
        <p:nvSpPr>
          <p:cNvPr id="7" name="Text 4"/>
          <p:cNvSpPr/>
          <p:nvPr/>
        </p:nvSpPr>
        <p:spPr>
          <a:xfrm>
            <a:off x="2371130" y="3498652"/>
            <a:ext cx="4832985" cy="1421606"/>
          </a:xfrm>
          <a:prstGeom prst="rect">
            <a:avLst/>
          </a:prstGeom>
          <a:noFill/>
          <a:ln/>
        </p:spPr>
        <p:txBody>
          <a:bodyPr wrap="square" rtlCol="0" anchor="t"/>
          <a:lstStyle/>
          <a:p>
            <a:pPr>
              <a:lnSpc>
                <a:spcPts val="2799"/>
              </a:lnSpc>
            </a:pPr>
            <a:r>
              <a:rPr lang="en-US" sz="1750" dirty="0">
                <a:solidFill>
                  <a:srgbClr val="FFE5E5"/>
                </a:solidFill>
                <a:latin typeface="DM Sans" pitchFamily="34" charset="0"/>
                <a:ea typeface="DM Sans" pitchFamily="34" charset="-122"/>
                <a:cs typeface="DM Sans" pitchFamily="34" charset="-120"/>
              </a:rPr>
              <a:t>Precise travel time estimates allow commuters, logistics companies, and transportation agencies to make more informed decisions and optimize their routes.</a:t>
            </a:r>
            <a:r>
              <a:rPr lang="en-US" sz="1800" dirty="0">
                <a:solidFill>
                  <a:srgbClr val="FFE5E5"/>
                </a:solidFill>
                <a:latin typeface="Dela Gothic One" pitchFamily="34" charset="0"/>
                <a:ea typeface="Dela Gothic One" pitchFamily="34" charset="-122"/>
              </a:rPr>
              <a:t> (PHG🚂-DEL🛫-HYD)</a:t>
            </a:r>
            <a:endParaRPr lang="en-US" sz="1800" dirty="0"/>
          </a:p>
          <a:p>
            <a:pPr marL="0" indent="0">
              <a:lnSpc>
                <a:spcPts val="2799"/>
              </a:lnSpc>
              <a:buNone/>
            </a:pPr>
            <a:endParaRPr lang="en-US" sz="1750" dirty="0"/>
          </a:p>
        </p:txBody>
      </p:sp>
      <p:sp>
        <p:nvSpPr>
          <p:cNvPr id="9" name="Text 6"/>
          <p:cNvSpPr/>
          <p:nvPr/>
        </p:nvSpPr>
        <p:spPr>
          <a:xfrm>
            <a:off x="8037195" y="3018234"/>
            <a:ext cx="3381018" cy="347186"/>
          </a:xfrm>
          <a:prstGeom prst="rect">
            <a:avLst/>
          </a:prstGeom>
          <a:noFill/>
          <a:ln/>
        </p:spPr>
        <p:txBody>
          <a:bodyPr wrap="none" rtlCol="0" anchor="t"/>
          <a:lstStyle/>
          <a:p>
            <a:pPr marL="342900" indent="-342900">
              <a:lnSpc>
                <a:spcPts val="2734"/>
              </a:lnSpc>
              <a:buFont typeface="Arial" panose="020B0604020202020204" pitchFamily="34" charset="0"/>
              <a:buChar char="•"/>
            </a:pPr>
            <a:r>
              <a:rPr lang="en-US" sz="2187" b="1" dirty="0">
                <a:solidFill>
                  <a:srgbClr val="FFE5E5"/>
                </a:solidFill>
                <a:latin typeface="Dela Gothic One" pitchFamily="34" charset="0"/>
                <a:ea typeface="Dela Gothic One" pitchFamily="34" charset="-122"/>
                <a:cs typeface="Dela Gothic One" pitchFamily="34" charset="-120"/>
              </a:rPr>
              <a:t>Reduced Congestion</a:t>
            </a:r>
            <a:endParaRPr lang="en-US" sz="2187" b="1" dirty="0"/>
          </a:p>
        </p:txBody>
      </p:sp>
      <p:sp>
        <p:nvSpPr>
          <p:cNvPr id="10" name="Text 7"/>
          <p:cNvSpPr/>
          <p:nvPr/>
        </p:nvSpPr>
        <p:spPr>
          <a:xfrm>
            <a:off x="8037195" y="3498652"/>
            <a:ext cx="4832985" cy="1066205"/>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Accurate predictions can help alleviate traffic congestion by providing real-time updates and alternate route suggestions to drivers.</a:t>
            </a:r>
            <a:endParaRPr lang="en-US" sz="1750" dirty="0"/>
          </a:p>
        </p:txBody>
      </p:sp>
      <p:sp>
        <p:nvSpPr>
          <p:cNvPr id="12" name="Text 9"/>
          <p:cNvSpPr/>
          <p:nvPr/>
        </p:nvSpPr>
        <p:spPr>
          <a:xfrm>
            <a:off x="2371130" y="5392341"/>
            <a:ext cx="3324344" cy="347186"/>
          </a:xfrm>
          <a:prstGeom prst="rect">
            <a:avLst/>
          </a:prstGeom>
          <a:noFill/>
          <a:ln/>
        </p:spPr>
        <p:txBody>
          <a:bodyPr wrap="none" rtlCol="0" anchor="t"/>
          <a:lstStyle/>
          <a:p>
            <a:pPr marL="342900" indent="-342900">
              <a:lnSpc>
                <a:spcPts val="2734"/>
              </a:lnSpc>
              <a:buFont typeface="Arial" panose="020B0604020202020204" pitchFamily="34" charset="0"/>
              <a:buChar char="•"/>
            </a:pPr>
            <a:r>
              <a:rPr lang="en-US" sz="2187" b="1" dirty="0">
                <a:solidFill>
                  <a:srgbClr val="FFE5E5"/>
                </a:solidFill>
                <a:latin typeface="Dela Gothic One" pitchFamily="34" charset="0"/>
                <a:ea typeface="Dela Gothic One" pitchFamily="34" charset="-122"/>
                <a:cs typeface="Dela Gothic One" pitchFamily="34" charset="-120"/>
              </a:rPr>
              <a:t>Improved Reliability </a:t>
            </a:r>
            <a:r>
              <a:rPr lang="en-US" sz="1600" b="1" dirty="0">
                <a:solidFill>
                  <a:srgbClr val="FFE5E5"/>
                </a:solidFill>
                <a:latin typeface="Dela Gothic One" pitchFamily="34" charset="0"/>
                <a:ea typeface="Dela Gothic One" pitchFamily="34" charset="-122"/>
                <a:cs typeface="Dela Gothic One" pitchFamily="34" charset="-120"/>
              </a:rPr>
              <a:t>(No waiting time)</a:t>
            </a:r>
            <a:endParaRPr lang="en-US" sz="1600" b="1" dirty="0"/>
          </a:p>
        </p:txBody>
      </p:sp>
      <p:sp>
        <p:nvSpPr>
          <p:cNvPr id="13" name="Text 10"/>
          <p:cNvSpPr/>
          <p:nvPr/>
        </p:nvSpPr>
        <p:spPr>
          <a:xfrm>
            <a:off x="2371130" y="5872758"/>
            <a:ext cx="4832985" cy="1066205"/>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Travelers can better plan their schedules and arrive at their destinations on time with reliable travel time forecasts. </a:t>
            </a:r>
            <a:endParaRPr lang="en-US" sz="1750" dirty="0"/>
          </a:p>
        </p:txBody>
      </p:sp>
      <p:sp>
        <p:nvSpPr>
          <p:cNvPr id="15" name="Text 12"/>
          <p:cNvSpPr/>
          <p:nvPr/>
        </p:nvSpPr>
        <p:spPr>
          <a:xfrm>
            <a:off x="8037195" y="5392341"/>
            <a:ext cx="2777490" cy="347186"/>
          </a:xfrm>
          <a:prstGeom prst="rect">
            <a:avLst/>
          </a:prstGeom>
          <a:noFill/>
          <a:ln/>
        </p:spPr>
        <p:txBody>
          <a:bodyPr wrap="none" rtlCol="0" anchor="t"/>
          <a:lstStyle/>
          <a:p>
            <a:pPr marL="342900" indent="-342900">
              <a:lnSpc>
                <a:spcPts val="2734"/>
              </a:lnSpc>
              <a:buFont typeface="Arial" panose="020B0604020202020204" pitchFamily="34" charset="0"/>
              <a:buChar char="•"/>
            </a:pPr>
            <a:r>
              <a:rPr lang="en-US" sz="2187" b="1" dirty="0">
                <a:solidFill>
                  <a:srgbClr val="FFE5E5"/>
                </a:solidFill>
                <a:latin typeface="Dela Gothic One" pitchFamily="34" charset="0"/>
                <a:ea typeface="Dela Gothic One" pitchFamily="34" charset="-122"/>
                <a:cs typeface="Dela Gothic One" pitchFamily="34" charset="-120"/>
              </a:rPr>
              <a:t>Cost Savings </a:t>
            </a:r>
            <a:r>
              <a:rPr lang="en-US" sz="1600" b="1" dirty="0">
                <a:solidFill>
                  <a:srgbClr val="FFE5E5"/>
                </a:solidFill>
                <a:latin typeface="Dela Gothic One" pitchFamily="34" charset="0"/>
                <a:ea typeface="Dela Gothic One" pitchFamily="34" charset="-122"/>
                <a:cs typeface="Dela Gothic One" pitchFamily="34" charset="-120"/>
              </a:rPr>
              <a:t>(Fuel)</a:t>
            </a:r>
            <a:endParaRPr lang="en-US" sz="1600" b="1" dirty="0"/>
          </a:p>
        </p:txBody>
      </p:sp>
      <p:sp>
        <p:nvSpPr>
          <p:cNvPr id="16" name="Text 13"/>
          <p:cNvSpPr/>
          <p:nvPr/>
        </p:nvSpPr>
        <p:spPr>
          <a:xfrm>
            <a:off x="8037195" y="5872758"/>
            <a:ext cx="4832985" cy="1421606"/>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Precise predictions can lead to fuel savings, reduced vehicle maintenance costs, and more efficient logistics for businesses and individuals.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8576" y="0"/>
            <a:ext cx="14630400" cy="8229600"/>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2384465"/>
          </a:xfrm>
          <a:prstGeom prst="rect">
            <a:avLst/>
          </a:prstGeom>
        </p:spPr>
      </p:pic>
      <p:sp>
        <p:nvSpPr>
          <p:cNvPr id="5" name="Text 1"/>
          <p:cNvSpPr/>
          <p:nvPr/>
        </p:nvSpPr>
        <p:spPr>
          <a:xfrm>
            <a:off x="2546271" y="2910364"/>
            <a:ext cx="9362956" cy="596027"/>
          </a:xfrm>
          <a:prstGeom prst="rect">
            <a:avLst/>
          </a:prstGeom>
          <a:noFill/>
          <a:ln/>
        </p:spPr>
        <p:txBody>
          <a:bodyPr wrap="none" rtlCol="0" anchor="t"/>
          <a:lstStyle/>
          <a:p>
            <a:pPr marL="0" indent="0">
              <a:lnSpc>
                <a:spcPts val="4694"/>
              </a:lnSpc>
              <a:buNone/>
            </a:pPr>
            <a:r>
              <a:rPr lang="en-US" sz="3755" dirty="0">
                <a:solidFill>
                  <a:srgbClr val="FAEBEB"/>
                </a:solidFill>
                <a:latin typeface="Dela Gothic One" pitchFamily="34" charset="0"/>
                <a:ea typeface="Dela Gothic One" pitchFamily="34" charset="-122"/>
                <a:cs typeface="Dela Gothic One" pitchFamily="34" charset="-120"/>
              </a:rPr>
              <a:t>Challenges and </a:t>
            </a:r>
            <a:r>
              <a:rPr lang="en-US" sz="4000" dirty="0">
                <a:solidFill>
                  <a:srgbClr val="FAEBEB"/>
                </a:solidFill>
                <a:latin typeface="Dela Gothic One" pitchFamily="34" charset="0"/>
                <a:ea typeface="Dela Gothic One" pitchFamily="34" charset="-122"/>
                <a:cs typeface="Dela Gothic One" pitchFamily="34" charset="-120"/>
              </a:rPr>
              <a:t>Factors Affecting Travel Time </a:t>
            </a:r>
            <a:endParaRPr lang="en-US" sz="3755" dirty="0"/>
          </a:p>
        </p:txBody>
      </p:sp>
      <p:sp>
        <p:nvSpPr>
          <p:cNvPr id="6" name="Shape 2"/>
          <p:cNvSpPr/>
          <p:nvPr/>
        </p:nvSpPr>
        <p:spPr>
          <a:xfrm>
            <a:off x="7296150" y="3792498"/>
            <a:ext cx="38100" cy="3911203"/>
          </a:xfrm>
          <a:prstGeom prst="roundRect">
            <a:avLst>
              <a:gd name="adj" fmla="val 225306"/>
            </a:avLst>
          </a:prstGeom>
          <a:solidFill>
            <a:srgbClr val="8D2424"/>
          </a:solidFill>
          <a:ln/>
        </p:spPr>
        <p:txBody>
          <a:bodyPr/>
          <a:lstStyle/>
          <a:p>
            <a:endParaRPr lang="en-US"/>
          </a:p>
        </p:txBody>
      </p:sp>
      <p:sp>
        <p:nvSpPr>
          <p:cNvPr id="7" name="Shape 3"/>
          <p:cNvSpPr/>
          <p:nvPr/>
        </p:nvSpPr>
        <p:spPr>
          <a:xfrm>
            <a:off x="6433066" y="4136946"/>
            <a:ext cx="667583" cy="38100"/>
          </a:xfrm>
          <a:prstGeom prst="roundRect">
            <a:avLst>
              <a:gd name="adj" fmla="val 225306"/>
            </a:avLst>
          </a:prstGeom>
          <a:solidFill>
            <a:srgbClr val="8D2424"/>
          </a:solidFill>
          <a:ln/>
        </p:spPr>
        <p:txBody>
          <a:bodyPr/>
          <a:lstStyle/>
          <a:p>
            <a:endParaRPr lang="en-US"/>
          </a:p>
        </p:txBody>
      </p:sp>
      <p:sp>
        <p:nvSpPr>
          <p:cNvPr id="8" name="Shape 4"/>
          <p:cNvSpPr/>
          <p:nvPr/>
        </p:nvSpPr>
        <p:spPr>
          <a:xfrm>
            <a:off x="7100649" y="3941564"/>
            <a:ext cx="429101" cy="429101"/>
          </a:xfrm>
          <a:prstGeom prst="roundRect">
            <a:avLst>
              <a:gd name="adj" fmla="val 20005"/>
            </a:avLst>
          </a:prstGeom>
          <a:solidFill>
            <a:srgbClr val="740B0B"/>
          </a:solidFill>
          <a:ln w="7620">
            <a:solidFill>
              <a:srgbClr val="8D2424"/>
            </a:solidFill>
            <a:prstDash val="solid"/>
          </a:ln>
        </p:spPr>
        <p:txBody>
          <a:bodyPr/>
          <a:lstStyle/>
          <a:p>
            <a:endParaRPr lang="en-US"/>
          </a:p>
        </p:txBody>
      </p:sp>
      <p:sp>
        <p:nvSpPr>
          <p:cNvPr id="9" name="Text 5"/>
          <p:cNvSpPr/>
          <p:nvPr/>
        </p:nvSpPr>
        <p:spPr>
          <a:xfrm>
            <a:off x="7231023" y="3977283"/>
            <a:ext cx="168235" cy="357545"/>
          </a:xfrm>
          <a:prstGeom prst="rect">
            <a:avLst/>
          </a:prstGeom>
          <a:noFill/>
          <a:ln/>
        </p:spPr>
        <p:txBody>
          <a:bodyPr wrap="none" rtlCol="0" anchor="t"/>
          <a:lstStyle/>
          <a:p>
            <a:pPr marL="0" indent="0" algn="ctr">
              <a:lnSpc>
                <a:spcPts val="2816"/>
              </a:lnSpc>
              <a:buNone/>
            </a:pPr>
            <a:r>
              <a:rPr lang="en-US" sz="2253" dirty="0">
                <a:solidFill>
                  <a:srgbClr val="FFE5E5"/>
                </a:solidFill>
                <a:latin typeface="Dela Gothic One" pitchFamily="34" charset="0"/>
                <a:ea typeface="Dela Gothic One" pitchFamily="34" charset="-122"/>
                <a:cs typeface="Dela Gothic One" pitchFamily="34" charset="-120"/>
              </a:rPr>
              <a:t>1</a:t>
            </a:r>
            <a:endParaRPr lang="en-US" sz="2253" dirty="0"/>
          </a:p>
        </p:txBody>
      </p:sp>
      <p:sp>
        <p:nvSpPr>
          <p:cNvPr id="10" name="Text 6"/>
          <p:cNvSpPr/>
          <p:nvPr/>
        </p:nvSpPr>
        <p:spPr>
          <a:xfrm>
            <a:off x="2668429" y="3983236"/>
            <a:ext cx="3597712" cy="298013"/>
          </a:xfrm>
          <a:prstGeom prst="rect">
            <a:avLst/>
          </a:prstGeom>
          <a:noFill/>
          <a:ln/>
        </p:spPr>
        <p:txBody>
          <a:bodyPr wrap="none" rtlCol="0" anchor="t"/>
          <a:lstStyle/>
          <a:p>
            <a:pPr marL="0" indent="0" algn="r">
              <a:lnSpc>
                <a:spcPts val="2347"/>
              </a:lnSpc>
              <a:buNone/>
            </a:pPr>
            <a:r>
              <a:rPr lang="en-US" sz="1878" dirty="0">
                <a:solidFill>
                  <a:srgbClr val="FFE5E5"/>
                </a:solidFill>
                <a:latin typeface="Dela Gothic One" pitchFamily="34" charset="0"/>
                <a:ea typeface="Dela Gothic One" pitchFamily="34" charset="-122"/>
                <a:cs typeface="Dela Gothic One" pitchFamily="34" charset="-120"/>
              </a:rPr>
              <a:t>Urban Traffic Congestion</a:t>
            </a:r>
            <a:endParaRPr lang="en-US" sz="1878" dirty="0"/>
          </a:p>
        </p:txBody>
      </p:sp>
      <p:sp>
        <p:nvSpPr>
          <p:cNvPr id="11" name="Text 7"/>
          <p:cNvSpPr/>
          <p:nvPr/>
        </p:nvSpPr>
        <p:spPr>
          <a:xfrm>
            <a:off x="2546271" y="4395668"/>
            <a:ext cx="3719870" cy="915472"/>
          </a:xfrm>
          <a:prstGeom prst="rect">
            <a:avLst/>
          </a:prstGeom>
          <a:noFill/>
          <a:ln/>
        </p:spPr>
        <p:txBody>
          <a:bodyPr wrap="square" rtlCol="0" anchor="t"/>
          <a:lstStyle/>
          <a:p>
            <a:pPr marL="0" indent="0" algn="r">
              <a:lnSpc>
                <a:spcPts val="2403"/>
              </a:lnSpc>
              <a:buNone/>
            </a:pPr>
            <a:r>
              <a:rPr lang="en-US" sz="1600" dirty="0">
                <a:solidFill>
                  <a:srgbClr val="FFE5E5"/>
                </a:solidFill>
                <a:latin typeface="DM Sans" pitchFamily="34" charset="0"/>
                <a:ea typeface="DM Sans" pitchFamily="34" charset="-122"/>
                <a:cs typeface="DM Sans" pitchFamily="34" charset="-120"/>
              </a:rPr>
              <a:t>The volume of vehicles on the road significantly impacts travel time, with high traffics leads to longer delays.</a:t>
            </a:r>
            <a:endParaRPr lang="en-US" sz="1502" dirty="0"/>
          </a:p>
        </p:txBody>
      </p:sp>
      <p:sp>
        <p:nvSpPr>
          <p:cNvPr id="12" name="Shape 8"/>
          <p:cNvSpPr/>
          <p:nvPr/>
        </p:nvSpPr>
        <p:spPr>
          <a:xfrm>
            <a:off x="7529751" y="5090636"/>
            <a:ext cx="667583" cy="38100"/>
          </a:xfrm>
          <a:prstGeom prst="roundRect">
            <a:avLst>
              <a:gd name="adj" fmla="val 225306"/>
            </a:avLst>
          </a:prstGeom>
          <a:solidFill>
            <a:srgbClr val="8D2424"/>
          </a:solidFill>
          <a:ln/>
        </p:spPr>
        <p:txBody>
          <a:bodyPr/>
          <a:lstStyle/>
          <a:p>
            <a:endParaRPr lang="en-US"/>
          </a:p>
        </p:txBody>
      </p:sp>
      <p:sp>
        <p:nvSpPr>
          <p:cNvPr id="13" name="Shape 9"/>
          <p:cNvSpPr/>
          <p:nvPr/>
        </p:nvSpPr>
        <p:spPr>
          <a:xfrm>
            <a:off x="7100649" y="4895255"/>
            <a:ext cx="429101" cy="429101"/>
          </a:xfrm>
          <a:prstGeom prst="roundRect">
            <a:avLst>
              <a:gd name="adj" fmla="val 20005"/>
            </a:avLst>
          </a:prstGeom>
          <a:solidFill>
            <a:srgbClr val="740B0B"/>
          </a:solidFill>
          <a:ln w="7620">
            <a:solidFill>
              <a:srgbClr val="8D2424"/>
            </a:solidFill>
            <a:prstDash val="solid"/>
          </a:ln>
        </p:spPr>
        <p:txBody>
          <a:bodyPr/>
          <a:lstStyle/>
          <a:p>
            <a:endParaRPr lang="en-US"/>
          </a:p>
        </p:txBody>
      </p:sp>
      <p:sp>
        <p:nvSpPr>
          <p:cNvPr id="14" name="Text 10"/>
          <p:cNvSpPr/>
          <p:nvPr/>
        </p:nvSpPr>
        <p:spPr>
          <a:xfrm>
            <a:off x="7195661" y="4930973"/>
            <a:ext cx="238958" cy="357545"/>
          </a:xfrm>
          <a:prstGeom prst="rect">
            <a:avLst/>
          </a:prstGeom>
          <a:noFill/>
          <a:ln/>
        </p:spPr>
        <p:txBody>
          <a:bodyPr wrap="none" rtlCol="0" anchor="t"/>
          <a:lstStyle/>
          <a:p>
            <a:pPr marL="0" indent="0" algn="ctr">
              <a:lnSpc>
                <a:spcPts val="2816"/>
              </a:lnSpc>
              <a:buNone/>
            </a:pPr>
            <a:r>
              <a:rPr lang="en-US" sz="2253" dirty="0">
                <a:solidFill>
                  <a:srgbClr val="FFE5E5"/>
                </a:solidFill>
                <a:latin typeface="Dela Gothic One" pitchFamily="34" charset="0"/>
                <a:ea typeface="Dela Gothic One" pitchFamily="34" charset="-122"/>
                <a:cs typeface="Dela Gothic One" pitchFamily="34" charset="-120"/>
              </a:rPr>
              <a:t>2</a:t>
            </a:r>
            <a:endParaRPr lang="en-US" sz="2253" dirty="0"/>
          </a:p>
        </p:txBody>
      </p:sp>
      <p:sp>
        <p:nvSpPr>
          <p:cNvPr id="15" name="Text 11"/>
          <p:cNvSpPr/>
          <p:nvPr/>
        </p:nvSpPr>
        <p:spPr>
          <a:xfrm>
            <a:off x="8364260" y="4936927"/>
            <a:ext cx="3719870" cy="596027"/>
          </a:xfrm>
          <a:prstGeom prst="rect">
            <a:avLst/>
          </a:prstGeom>
          <a:noFill/>
          <a:ln/>
        </p:spPr>
        <p:txBody>
          <a:bodyPr wrap="square" rtlCol="0" anchor="t"/>
          <a:lstStyle/>
          <a:p>
            <a:pPr marL="0" indent="0" algn="l">
              <a:lnSpc>
                <a:spcPts val="2347"/>
              </a:lnSpc>
              <a:buNone/>
            </a:pPr>
            <a:r>
              <a:rPr lang="en-US" sz="2000" dirty="0">
                <a:solidFill>
                  <a:srgbClr val="FFE5E5"/>
                </a:solidFill>
                <a:latin typeface="DM Sans" pitchFamily="34" charset="0"/>
                <a:ea typeface="DM Sans" pitchFamily="34" charset="-122"/>
                <a:cs typeface="DM Sans" pitchFamily="34" charset="-120"/>
              </a:rPr>
              <a:t>Weather Conditions</a:t>
            </a:r>
            <a:endParaRPr lang="en-US" sz="1878" dirty="0"/>
          </a:p>
        </p:txBody>
      </p:sp>
      <p:sp>
        <p:nvSpPr>
          <p:cNvPr id="16" name="Text 12"/>
          <p:cNvSpPr/>
          <p:nvPr/>
        </p:nvSpPr>
        <p:spPr>
          <a:xfrm>
            <a:off x="8364260" y="5647373"/>
            <a:ext cx="3719870" cy="915472"/>
          </a:xfrm>
          <a:prstGeom prst="rect">
            <a:avLst/>
          </a:prstGeom>
          <a:noFill/>
          <a:ln/>
        </p:spPr>
        <p:txBody>
          <a:bodyPr wrap="square" rtlCol="0" anchor="t"/>
          <a:lstStyle/>
          <a:p>
            <a:pPr marL="0" indent="0" algn="l">
              <a:lnSpc>
                <a:spcPts val="2403"/>
              </a:lnSpc>
              <a:buNone/>
            </a:pPr>
            <a:r>
              <a:rPr lang="en-US" sz="1600" dirty="0">
                <a:solidFill>
                  <a:srgbClr val="FFE5E5"/>
                </a:solidFill>
                <a:latin typeface="DM Sans" pitchFamily="34" charset="0"/>
                <a:ea typeface="DM Sans" pitchFamily="34" charset="-122"/>
                <a:cs typeface="DM Sans" pitchFamily="34" charset="-120"/>
              </a:rPr>
              <a:t>Adverse weather, such as heavy rain, snow, or fog, can reduce visibility and traction, slowing down traffic and increasing travel time.</a:t>
            </a:r>
            <a:endParaRPr lang="en-US" sz="1502" dirty="0"/>
          </a:p>
        </p:txBody>
      </p:sp>
      <p:sp>
        <p:nvSpPr>
          <p:cNvPr id="17" name="Shape 13"/>
          <p:cNvSpPr/>
          <p:nvPr/>
        </p:nvSpPr>
        <p:spPr>
          <a:xfrm>
            <a:off x="6433066" y="6189702"/>
            <a:ext cx="667583" cy="38100"/>
          </a:xfrm>
          <a:prstGeom prst="roundRect">
            <a:avLst>
              <a:gd name="adj" fmla="val 225306"/>
            </a:avLst>
          </a:prstGeom>
          <a:solidFill>
            <a:srgbClr val="8D2424"/>
          </a:solidFill>
          <a:ln/>
        </p:spPr>
        <p:txBody>
          <a:bodyPr/>
          <a:lstStyle/>
          <a:p>
            <a:endParaRPr lang="en-US"/>
          </a:p>
        </p:txBody>
      </p:sp>
      <p:sp>
        <p:nvSpPr>
          <p:cNvPr id="18" name="Shape 14"/>
          <p:cNvSpPr/>
          <p:nvPr/>
        </p:nvSpPr>
        <p:spPr>
          <a:xfrm>
            <a:off x="7100649" y="5994321"/>
            <a:ext cx="429101" cy="429101"/>
          </a:xfrm>
          <a:prstGeom prst="roundRect">
            <a:avLst>
              <a:gd name="adj" fmla="val 20005"/>
            </a:avLst>
          </a:prstGeom>
          <a:solidFill>
            <a:srgbClr val="740B0B"/>
          </a:solidFill>
          <a:ln w="7620">
            <a:solidFill>
              <a:srgbClr val="8D2424"/>
            </a:solidFill>
            <a:prstDash val="solid"/>
          </a:ln>
        </p:spPr>
        <p:txBody>
          <a:bodyPr/>
          <a:lstStyle/>
          <a:p>
            <a:endParaRPr lang="en-US"/>
          </a:p>
        </p:txBody>
      </p:sp>
      <p:sp>
        <p:nvSpPr>
          <p:cNvPr id="19" name="Text 15"/>
          <p:cNvSpPr/>
          <p:nvPr/>
        </p:nvSpPr>
        <p:spPr>
          <a:xfrm>
            <a:off x="7189113" y="6030039"/>
            <a:ext cx="252174" cy="357545"/>
          </a:xfrm>
          <a:prstGeom prst="rect">
            <a:avLst/>
          </a:prstGeom>
          <a:noFill/>
          <a:ln/>
        </p:spPr>
        <p:txBody>
          <a:bodyPr wrap="none" rtlCol="0" anchor="t"/>
          <a:lstStyle/>
          <a:p>
            <a:pPr marL="0" indent="0" algn="ctr">
              <a:lnSpc>
                <a:spcPts val="2816"/>
              </a:lnSpc>
              <a:buNone/>
            </a:pPr>
            <a:r>
              <a:rPr lang="en-US" sz="2253" dirty="0">
                <a:solidFill>
                  <a:srgbClr val="FFE5E5"/>
                </a:solidFill>
                <a:latin typeface="Dela Gothic One" pitchFamily="34" charset="0"/>
                <a:ea typeface="Dela Gothic One" pitchFamily="34" charset="-122"/>
                <a:cs typeface="Dela Gothic One" pitchFamily="34" charset="-120"/>
              </a:rPr>
              <a:t>3</a:t>
            </a:r>
            <a:endParaRPr lang="en-US" sz="2253" dirty="0"/>
          </a:p>
        </p:txBody>
      </p:sp>
      <p:sp>
        <p:nvSpPr>
          <p:cNvPr id="20" name="Text 16"/>
          <p:cNvSpPr/>
          <p:nvPr/>
        </p:nvSpPr>
        <p:spPr>
          <a:xfrm>
            <a:off x="2683312" y="6035992"/>
            <a:ext cx="3582829" cy="298013"/>
          </a:xfrm>
          <a:prstGeom prst="rect">
            <a:avLst/>
          </a:prstGeom>
          <a:noFill/>
          <a:ln/>
        </p:spPr>
        <p:txBody>
          <a:bodyPr wrap="none" rtlCol="0" anchor="t"/>
          <a:lstStyle/>
          <a:p>
            <a:pPr marL="0" indent="0" algn="r">
              <a:lnSpc>
                <a:spcPts val="2347"/>
              </a:lnSpc>
              <a:buNone/>
            </a:pPr>
            <a:r>
              <a:rPr lang="en-US" sz="2000" dirty="0">
                <a:solidFill>
                  <a:srgbClr val="FFE5E5"/>
                </a:solidFill>
                <a:latin typeface="DM Sans" pitchFamily="34" charset="0"/>
                <a:ea typeface="DM Sans" pitchFamily="34" charset="-122"/>
                <a:cs typeface="DM Sans" pitchFamily="34" charset="-120"/>
              </a:rPr>
              <a:t>Roadway Infrastructure</a:t>
            </a:r>
            <a:endParaRPr lang="en-US" sz="1878" dirty="0"/>
          </a:p>
        </p:txBody>
      </p:sp>
      <p:sp>
        <p:nvSpPr>
          <p:cNvPr id="21" name="Text 17"/>
          <p:cNvSpPr/>
          <p:nvPr/>
        </p:nvSpPr>
        <p:spPr>
          <a:xfrm>
            <a:off x="2546271" y="6448425"/>
            <a:ext cx="3719870" cy="915472"/>
          </a:xfrm>
          <a:prstGeom prst="rect">
            <a:avLst/>
          </a:prstGeom>
          <a:noFill/>
          <a:ln/>
        </p:spPr>
        <p:txBody>
          <a:bodyPr wrap="square" rtlCol="0" anchor="t"/>
          <a:lstStyle/>
          <a:p>
            <a:pPr marL="0" indent="0" algn="r">
              <a:lnSpc>
                <a:spcPts val="2403"/>
              </a:lnSpc>
              <a:buNone/>
            </a:pPr>
            <a:r>
              <a:rPr lang="en-US" sz="1600" dirty="0">
                <a:solidFill>
                  <a:srgbClr val="FFE5E5"/>
                </a:solidFill>
                <a:latin typeface="DM Sans" pitchFamily="34" charset="0"/>
                <a:ea typeface="DM Sans" pitchFamily="34" charset="-122"/>
                <a:cs typeface="DM Sans" pitchFamily="34" charset="-120"/>
              </a:rPr>
              <a:t>Factors like the number of lanes, the presence of traffic signals, and the quality of the road surface can all influence travel time.</a:t>
            </a:r>
            <a:endParaRPr lang="en-US" sz="1502"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txBody>
          <a:bodyPr/>
          <a:lstStyle/>
          <a:p>
            <a:endParaRPr lang="en-US"/>
          </a:p>
        </p:txBody>
      </p:sp>
      <p:sp>
        <p:nvSpPr>
          <p:cNvPr id="4" name="Text 1"/>
          <p:cNvSpPr/>
          <p:nvPr/>
        </p:nvSpPr>
        <p:spPr>
          <a:xfrm>
            <a:off x="1760220" y="1203127"/>
            <a:ext cx="11109960" cy="1388745"/>
          </a:xfrm>
          <a:prstGeom prst="rect">
            <a:avLst/>
          </a:prstGeom>
          <a:noFill/>
          <a:ln/>
        </p:spPr>
        <p:txBody>
          <a:bodyPr wrap="square" rtlCol="0" anchor="t"/>
          <a:lstStyle/>
          <a:p>
            <a:pPr marL="0" indent="0">
              <a:lnSpc>
                <a:spcPts val="5468"/>
              </a:lnSpc>
              <a:buNone/>
            </a:pPr>
            <a:r>
              <a:rPr lang="en-US" sz="4374" u="sng" dirty="0">
                <a:solidFill>
                  <a:srgbClr val="FAEBEB"/>
                </a:solidFill>
                <a:latin typeface="Dela Gothic One" pitchFamily="34" charset="0"/>
                <a:ea typeface="Dela Gothic One" pitchFamily="34" charset="-122"/>
                <a:cs typeface="Dela Gothic One" pitchFamily="34" charset="-120"/>
              </a:rPr>
              <a:t>Data Sources for Travel Time Prediction</a:t>
            </a:r>
            <a:endParaRPr lang="en-US" sz="4374" u="sng" dirty="0"/>
          </a:p>
        </p:txBody>
      </p:sp>
      <p:pic>
        <p:nvPicPr>
          <p:cNvPr id="5" name="Image 1" descr="preencoded.png"/>
          <p:cNvPicPr>
            <a:picLocks noChangeAspect="1"/>
          </p:cNvPicPr>
          <p:nvPr/>
        </p:nvPicPr>
        <p:blipFill>
          <a:blip r:embed="rId4"/>
          <a:stretch>
            <a:fillRect/>
          </a:stretch>
        </p:blipFill>
        <p:spPr>
          <a:xfrm>
            <a:off x="1760220" y="2597109"/>
            <a:ext cx="444341" cy="444341"/>
          </a:xfrm>
          <a:prstGeom prst="rect">
            <a:avLst/>
          </a:prstGeom>
        </p:spPr>
      </p:pic>
      <p:sp>
        <p:nvSpPr>
          <p:cNvPr id="6" name="Text 2"/>
          <p:cNvSpPr/>
          <p:nvPr/>
        </p:nvSpPr>
        <p:spPr>
          <a:xfrm>
            <a:off x="1760220" y="3265110"/>
            <a:ext cx="2527459" cy="347186"/>
          </a:xfrm>
          <a:prstGeom prst="rect">
            <a:avLst/>
          </a:prstGeom>
          <a:noFill/>
          <a:ln/>
        </p:spPr>
        <p:txBody>
          <a:bodyPr wrap="none" rtlCol="0" anchor="t"/>
          <a:lstStyle/>
          <a:p>
            <a:pPr marL="0" indent="0" algn="l">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GPS Data</a:t>
            </a:r>
            <a:endParaRPr lang="en-US" sz="2187" dirty="0"/>
          </a:p>
        </p:txBody>
      </p:sp>
      <p:sp>
        <p:nvSpPr>
          <p:cNvPr id="7" name="Text 3"/>
          <p:cNvSpPr/>
          <p:nvPr/>
        </p:nvSpPr>
        <p:spPr>
          <a:xfrm>
            <a:off x="1760220" y="4271368"/>
            <a:ext cx="2527459" cy="2843213"/>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Real-time GPS data from smartphones and connected vehicles provides detailed information on vehicle locations and speeds, enabling accurate travel time estimation.</a:t>
            </a:r>
            <a:endParaRPr lang="en-US" sz="1750" dirty="0"/>
          </a:p>
        </p:txBody>
      </p:sp>
      <p:pic>
        <p:nvPicPr>
          <p:cNvPr id="8" name="Image 2" descr="preencoded.png"/>
          <p:cNvPicPr>
            <a:picLocks noChangeAspect="1"/>
          </p:cNvPicPr>
          <p:nvPr/>
        </p:nvPicPr>
        <p:blipFill>
          <a:blip r:embed="rId5"/>
          <a:stretch>
            <a:fillRect/>
          </a:stretch>
        </p:blipFill>
        <p:spPr>
          <a:xfrm>
            <a:off x="6040517" y="2597109"/>
            <a:ext cx="444341" cy="444341"/>
          </a:xfrm>
          <a:prstGeom prst="rect">
            <a:avLst/>
          </a:prstGeom>
        </p:spPr>
      </p:pic>
      <p:sp>
        <p:nvSpPr>
          <p:cNvPr id="9" name="Text 4"/>
          <p:cNvSpPr/>
          <p:nvPr/>
        </p:nvSpPr>
        <p:spPr>
          <a:xfrm>
            <a:off x="5911631" y="3274042"/>
            <a:ext cx="2527578" cy="694373"/>
          </a:xfrm>
          <a:prstGeom prst="rect">
            <a:avLst/>
          </a:prstGeom>
          <a:noFill/>
          <a:ln/>
        </p:spPr>
        <p:txBody>
          <a:bodyPr wrap="square" rtlCol="0" anchor="t"/>
          <a:lstStyle/>
          <a:p>
            <a:pPr marL="0" indent="0" algn="l">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Traffic Cameras</a:t>
            </a:r>
            <a:endParaRPr lang="en-US" sz="2187" dirty="0"/>
          </a:p>
        </p:txBody>
      </p:sp>
      <p:sp>
        <p:nvSpPr>
          <p:cNvPr id="10" name="Text 5"/>
          <p:cNvSpPr/>
          <p:nvPr/>
        </p:nvSpPr>
        <p:spPr>
          <a:xfrm>
            <a:off x="5911631" y="4276604"/>
            <a:ext cx="2527578" cy="2132409"/>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Footage from roadside traffic cameras can be analyzed to detect vehicle movement and extract travel time data along specific routes.</a:t>
            </a:r>
            <a:endParaRPr lang="en-US" sz="1750" dirty="0"/>
          </a:p>
        </p:txBody>
      </p:sp>
      <p:pic>
        <p:nvPicPr>
          <p:cNvPr id="11" name="Image 3" descr="preencoded.png"/>
          <p:cNvPicPr>
            <a:picLocks noChangeAspect="1"/>
          </p:cNvPicPr>
          <p:nvPr/>
        </p:nvPicPr>
        <p:blipFill>
          <a:blip r:embed="rId6"/>
          <a:stretch>
            <a:fillRect/>
          </a:stretch>
        </p:blipFill>
        <p:spPr>
          <a:xfrm>
            <a:off x="10342602" y="2634909"/>
            <a:ext cx="444341" cy="444341"/>
          </a:xfrm>
          <a:prstGeom prst="rect">
            <a:avLst/>
          </a:prstGeom>
        </p:spPr>
      </p:pic>
      <p:sp>
        <p:nvSpPr>
          <p:cNvPr id="12" name="Text 6"/>
          <p:cNvSpPr/>
          <p:nvPr/>
        </p:nvSpPr>
        <p:spPr>
          <a:xfrm>
            <a:off x="10299620" y="3267195"/>
            <a:ext cx="2527578" cy="694373"/>
          </a:xfrm>
          <a:prstGeom prst="rect">
            <a:avLst/>
          </a:prstGeom>
          <a:noFill/>
          <a:ln/>
        </p:spPr>
        <p:txBody>
          <a:bodyPr wrap="square" rtlCol="0" anchor="t"/>
          <a:lstStyle/>
          <a:p>
            <a:pPr marL="0" indent="0" algn="l">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Transportation Data</a:t>
            </a:r>
          </a:p>
          <a:p>
            <a:pPr marL="0" indent="0" algn="l">
              <a:lnSpc>
                <a:spcPts val="2734"/>
              </a:lnSpc>
              <a:buNone/>
            </a:pPr>
            <a:r>
              <a:rPr lang="en-US" sz="1200" dirty="0">
                <a:solidFill>
                  <a:srgbClr val="FFE5E5"/>
                </a:solidFill>
                <a:latin typeface="Dela Gothic One" pitchFamily="34" charset="0"/>
                <a:ea typeface="Dela Gothic One" pitchFamily="34" charset="-122"/>
                <a:cs typeface="Dela Gothic One" pitchFamily="34" charset="-120"/>
              </a:rPr>
              <a:t>(at how many stations the train is waiting) make impact in your journey</a:t>
            </a:r>
          </a:p>
        </p:txBody>
      </p:sp>
      <p:sp>
        <p:nvSpPr>
          <p:cNvPr id="13" name="Text 7"/>
          <p:cNvSpPr/>
          <p:nvPr/>
        </p:nvSpPr>
        <p:spPr>
          <a:xfrm>
            <a:off x="10342602" y="4301727"/>
            <a:ext cx="2527578" cy="2487811"/>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Schedule and real-time data from transportation systems, such as buses and trains, can be used to predict travel times for commuters.</a:t>
            </a:r>
            <a:endParaRPr lang="en-US" sz="1750" dirty="0"/>
          </a:p>
        </p:txBody>
      </p:sp>
      <p:sp>
        <p:nvSpPr>
          <p:cNvPr id="15" name="Text 8"/>
          <p:cNvSpPr/>
          <p:nvPr/>
        </p:nvSpPr>
        <p:spPr>
          <a:xfrm>
            <a:off x="10342602" y="3702725"/>
            <a:ext cx="2527578" cy="694373"/>
          </a:xfrm>
          <a:prstGeom prst="rect">
            <a:avLst/>
          </a:prstGeom>
          <a:noFill/>
          <a:ln/>
        </p:spPr>
        <p:txBody>
          <a:bodyPr wrap="square" rtlCol="0" anchor="t"/>
          <a:lstStyle/>
          <a:p>
            <a:pPr marL="0" indent="0" algn="l">
              <a:lnSpc>
                <a:spcPts val="2734"/>
              </a:lnSpc>
              <a:buNone/>
            </a:pPr>
            <a:endParaRPr lang="en-US" sz="2187" dirty="0"/>
          </a:p>
        </p:txBody>
      </p:sp>
      <p:sp>
        <p:nvSpPr>
          <p:cNvPr id="16" name="Text 9"/>
          <p:cNvSpPr/>
          <p:nvPr/>
        </p:nvSpPr>
        <p:spPr>
          <a:xfrm>
            <a:off x="10342602" y="4530328"/>
            <a:ext cx="2527578" cy="2487811"/>
          </a:xfrm>
          <a:prstGeom prst="rect">
            <a:avLst/>
          </a:prstGeom>
          <a:noFill/>
          <a:ln/>
        </p:spPr>
        <p:txBody>
          <a:bodyPr wrap="square" rtlCol="0" anchor="t"/>
          <a:lstStyle/>
          <a:p>
            <a:pPr marL="0" indent="0" algn="l">
              <a:lnSpc>
                <a:spcPts val="2799"/>
              </a:lnSpc>
              <a:buNone/>
            </a:pP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8439392" y="228600"/>
            <a:ext cx="5990988" cy="7772401"/>
          </a:xfrm>
          <a:prstGeom prst="rect">
            <a:avLst/>
          </a:prstGeom>
        </p:spPr>
      </p:pic>
      <p:sp>
        <p:nvSpPr>
          <p:cNvPr id="5" name="Text 1"/>
          <p:cNvSpPr/>
          <p:nvPr/>
        </p:nvSpPr>
        <p:spPr>
          <a:xfrm>
            <a:off x="833199" y="1360051"/>
            <a:ext cx="7477601" cy="2083118"/>
          </a:xfrm>
          <a:prstGeom prst="rect">
            <a:avLst/>
          </a:prstGeom>
          <a:noFill/>
          <a:ln/>
        </p:spPr>
        <p:txBody>
          <a:bodyPr wrap="square" rtlCol="0" anchor="t"/>
          <a:lstStyle/>
          <a:p>
            <a:pPr marL="0" indent="0">
              <a:lnSpc>
                <a:spcPts val="5468"/>
              </a:lnSpc>
              <a:buNone/>
            </a:pPr>
            <a:r>
              <a:rPr lang="en-US" sz="4374" u="sng" dirty="0">
                <a:solidFill>
                  <a:srgbClr val="FAEBEB"/>
                </a:solidFill>
                <a:latin typeface="Dela Gothic One" pitchFamily="34" charset="0"/>
                <a:ea typeface="Dela Gothic One" pitchFamily="34" charset="-122"/>
                <a:cs typeface="Dela Gothic One" pitchFamily="34" charset="-120"/>
              </a:rPr>
              <a:t>Machine Learning Techniques for Travel Time Prediction</a:t>
            </a:r>
            <a:r>
              <a:rPr lang="en-US" sz="1600" u="sng" dirty="0">
                <a:solidFill>
                  <a:srgbClr val="FAEBEB"/>
                </a:solidFill>
                <a:latin typeface="Dela Gothic One" pitchFamily="34" charset="0"/>
                <a:ea typeface="Dela Gothic One" pitchFamily="34" charset="-122"/>
                <a:cs typeface="Dela Gothic One" pitchFamily="34" charset="-120"/>
              </a:rPr>
              <a:t>(classifiers)</a:t>
            </a:r>
            <a:endParaRPr lang="en-US" sz="1600" u="sng" dirty="0"/>
          </a:p>
        </p:txBody>
      </p:sp>
      <p:sp>
        <p:nvSpPr>
          <p:cNvPr id="6" name="Text 2"/>
          <p:cNvSpPr/>
          <p:nvPr/>
        </p:nvSpPr>
        <p:spPr>
          <a:xfrm>
            <a:off x="833199" y="3773925"/>
            <a:ext cx="7477601" cy="1800344"/>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A variety of machine learning techniques can be applied to the problem of travel time prediction. These include supervised learning methods like regression and classification, as well as unsupervised techniques like clustering (group of similar patterns) and dimensionality reduction (key feature from data).</a:t>
            </a:r>
            <a:endParaRPr lang="en-US" sz="1750" dirty="0"/>
          </a:p>
        </p:txBody>
      </p:sp>
      <p:sp>
        <p:nvSpPr>
          <p:cNvPr id="7" name="Text 3"/>
          <p:cNvSpPr/>
          <p:nvPr/>
        </p:nvSpPr>
        <p:spPr>
          <a:xfrm>
            <a:off x="833199" y="5905025"/>
            <a:ext cx="7477601" cy="1421606"/>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The choice of algorithm depends on factors like data availability, desired prediction outputs.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791"/>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772772" y="228600"/>
            <a:ext cx="3657600" cy="7815264"/>
          </a:xfrm>
          <a:prstGeom prst="rect">
            <a:avLst/>
          </a:prstGeom>
        </p:spPr>
      </p:pic>
      <p:sp>
        <p:nvSpPr>
          <p:cNvPr id="5" name="Text 1"/>
          <p:cNvSpPr/>
          <p:nvPr/>
        </p:nvSpPr>
        <p:spPr>
          <a:xfrm>
            <a:off x="828556" y="607576"/>
            <a:ext cx="9315688" cy="1381125"/>
          </a:xfrm>
          <a:prstGeom prst="rect">
            <a:avLst/>
          </a:prstGeom>
          <a:noFill/>
          <a:ln/>
        </p:spPr>
        <p:txBody>
          <a:bodyPr wrap="square" rtlCol="0" anchor="t"/>
          <a:lstStyle/>
          <a:p>
            <a:pPr marL="0" indent="0">
              <a:lnSpc>
                <a:spcPts val="5437"/>
              </a:lnSpc>
              <a:buNone/>
            </a:pPr>
            <a:r>
              <a:rPr lang="en-US" sz="4350" dirty="0">
                <a:solidFill>
                  <a:srgbClr val="FAEBEB"/>
                </a:solidFill>
                <a:latin typeface="Dela Gothic One" pitchFamily="34" charset="0"/>
                <a:ea typeface="Dela Gothic One" pitchFamily="34" charset="-122"/>
                <a:cs typeface="Dela Gothic One" pitchFamily="34" charset="-120"/>
              </a:rPr>
              <a:t>Supervised Learning Approaches </a:t>
            </a:r>
          </a:p>
          <a:p>
            <a:pPr marL="0" indent="0">
              <a:lnSpc>
                <a:spcPts val="5437"/>
              </a:lnSpc>
              <a:buNone/>
            </a:pPr>
            <a:r>
              <a:rPr lang="en-US" sz="1200" dirty="0">
                <a:solidFill>
                  <a:srgbClr val="FAEBEB"/>
                </a:solidFill>
                <a:latin typeface="Dela Gothic One" pitchFamily="34" charset="0"/>
                <a:ea typeface="Dela Gothic One" pitchFamily="34" charset="-122"/>
                <a:cs typeface="Dela Gothic One" pitchFamily="34" charset="-120"/>
              </a:rPr>
              <a:t>(Supervised learning is often preferred in machine learning because it provides a clear and structured way to teach algorithms to make predictions)</a:t>
            </a:r>
          </a:p>
        </p:txBody>
      </p:sp>
      <p:pic>
        <p:nvPicPr>
          <p:cNvPr id="6" name="Image 2" descr="preencoded.png"/>
          <p:cNvPicPr>
            <a:picLocks noChangeAspect="1"/>
          </p:cNvPicPr>
          <p:nvPr/>
        </p:nvPicPr>
        <p:blipFill>
          <a:blip r:embed="rId5"/>
          <a:stretch>
            <a:fillRect/>
          </a:stretch>
        </p:blipFill>
        <p:spPr>
          <a:xfrm>
            <a:off x="828556" y="2320052"/>
            <a:ext cx="1104781" cy="1767721"/>
          </a:xfrm>
          <a:prstGeom prst="rect">
            <a:avLst/>
          </a:prstGeom>
        </p:spPr>
      </p:pic>
      <p:sp>
        <p:nvSpPr>
          <p:cNvPr id="7" name="Text 2"/>
          <p:cNvSpPr/>
          <p:nvPr/>
        </p:nvSpPr>
        <p:spPr>
          <a:xfrm>
            <a:off x="2264688" y="2540913"/>
            <a:ext cx="2998827" cy="345281"/>
          </a:xfrm>
          <a:prstGeom prst="rect">
            <a:avLst/>
          </a:prstGeom>
          <a:noFill/>
          <a:ln/>
        </p:spPr>
        <p:txBody>
          <a:bodyPr wrap="none" rtlCol="0" anchor="t"/>
          <a:lstStyle/>
          <a:p>
            <a:pPr marL="0" indent="0" algn="l">
              <a:lnSpc>
                <a:spcPts val="2719"/>
              </a:lnSpc>
              <a:buNone/>
            </a:pPr>
            <a:r>
              <a:rPr lang="en-US" sz="2175" dirty="0">
                <a:solidFill>
                  <a:srgbClr val="FFE5E5"/>
                </a:solidFill>
                <a:latin typeface="Dela Gothic One" pitchFamily="34" charset="0"/>
                <a:ea typeface="Dela Gothic One" pitchFamily="34" charset="-122"/>
                <a:cs typeface="Dela Gothic One" pitchFamily="34" charset="-120"/>
              </a:rPr>
              <a:t>Linear Regression (predicts the value of unknown data using known)</a:t>
            </a:r>
            <a:endParaRPr lang="en-US" sz="2175" dirty="0"/>
          </a:p>
        </p:txBody>
      </p:sp>
      <p:sp>
        <p:nvSpPr>
          <p:cNvPr id="8" name="Text 3"/>
          <p:cNvSpPr/>
          <p:nvPr/>
        </p:nvSpPr>
        <p:spPr>
          <a:xfrm>
            <a:off x="2264688" y="3018711"/>
            <a:ext cx="7879556" cy="706993"/>
          </a:xfrm>
          <a:prstGeom prst="rect">
            <a:avLst/>
          </a:prstGeom>
          <a:noFill/>
          <a:ln/>
        </p:spPr>
        <p:txBody>
          <a:bodyPr wrap="square" rtlCol="0" anchor="t"/>
          <a:lstStyle/>
          <a:p>
            <a:pPr marL="0" indent="0" algn="l">
              <a:lnSpc>
                <a:spcPts val="2784"/>
              </a:lnSpc>
              <a:buNone/>
            </a:pPr>
            <a:r>
              <a:rPr lang="en-US" sz="1740" dirty="0">
                <a:solidFill>
                  <a:srgbClr val="FFE5E5"/>
                </a:solidFill>
                <a:latin typeface="DM Sans" pitchFamily="34" charset="0"/>
                <a:ea typeface="DM Sans" pitchFamily="34" charset="-122"/>
                <a:cs typeface="DM Sans" pitchFamily="34" charset="-120"/>
              </a:rPr>
              <a:t>Predicts travel time as a linear function of input variables like distance, traffic conditions, and historical patterns.</a:t>
            </a:r>
            <a:endParaRPr lang="en-US" sz="1740" dirty="0"/>
          </a:p>
        </p:txBody>
      </p:sp>
      <p:pic>
        <p:nvPicPr>
          <p:cNvPr id="9" name="Image 3" descr="preencoded.png"/>
          <p:cNvPicPr>
            <a:picLocks noChangeAspect="1"/>
          </p:cNvPicPr>
          <p:nvPr/>
        </p:nvPicPr>
        <p:blipFill>
          <a:blip r:embed="rId6"/>
          <a:stretch>
            <a:fillRect/>
          </a:stretch>
        </p:blipFill>
        <p:spPr>
          <a:xfrm>
            <a:off x="828556" y="4087773"/>
            <a:ext cx="1104781" cy="1767721"/>
          </a:xfrm>
          <a:prstGeom prst="rect">
            <a:avLst/>
          </a:prstGeom>
        </p:spPr>
      </p:pic>
      <p:sp>
        <p:nvSpPr>
          <p:cNvPr id="10" name="Text 4"/>
          <p:cNvSpPr/>
          <p:nvPr/>
        </p:nvSpPr>
        <p:spPr>
          <a:xfrm>
            <a:off x="2264688" y="4308634"/>
            <a:ext cx="2762131" cy="345281"/>
          </a:xfrm>
          <a:prstGeom prst="rect">
            <a:avLst/>
          </a:prstGeom>
          <a:noFill/>
          <a:ln/>
        </p:spPr>
        <p:txBody>
          <a:bodyPr wrap="none" rtlCol="0" anchor="t"/>
          <a:lstStyle/>
          <a:p>
            <a:pPr marL="0" indent="0" algn="l">
              <a:lnSpc>
                <a:spcPts val="2719"/>
              </a:lnSpc>
              <a:buNone/>
            </a:pPr>
            <a:r>
              <a:rPr lang="en-US" sz="2175" dirty="0">
                <a:solidFill>
                  <a:srgbClr val="FFE5E5"/>
                </a:solidFill>
                <a:latin typeface="Dela Gothic One" pitchFamily="34" charset="0"/>
                <a:ea typeface="Dela Gothic One" pitchFamily="34" charset="-122"/>
                <a:cs typeface="Dela Gothic One" pitchFamily="34" charset="-120"/>
              </a:rPr>
              <a:t>Random Forests (combines multiple decision trees to give single result)</a:t>
            </a:r>
            <a:endParaRPr lang="en-US" sz="2175" dirty="0"/>
          </a:p>
        </p:txBody>
      </p:sp>
      <p:sp>
        <p:nvSpPr>
          <p:cNvPr id="11" name="Text 5"/>
          <p:cNvSpPr/>
          <p:nvPr/>
        </p:nvSpPr>
        <p:spPr>
          <a:xfrm>
            <a:off x="2264688" y="4786432"/>
            <a:ext cx="7879556" cy="706993"/>
          </a:xfrm>
          <a:prstGeom prst="rect">
            <a:avLst/>
          </a:prstGeom>
          <a:noFill/>
          <a:ln/>
        </p:spPr>
        <p:txBody>
          <a:bodyPr wrap="square" rtlCol="0" anchor="t"/>
          <a:lstStyle/>
          <a:p>
            <a:pPr marL="0" indent="0" algn="l">
              <a:lnSpc>
                <a:spcPts val="2784"/>
              </a:lnSpc>
              <a:buNone/>
            </a:pPr>
            <a:r>
              <a:rPr lang="en-US" sz="1740" dirty="0">
                <a:solidFill>
                  <a:srgbClr val="FFE5E5"/>
                </a:solidFill>
                <a:latin typeface="DM Sans" pitchFamily="34" charset="0"/>
                <a:ea typeface="DM Sans" pitchFamily="34" charset="-122"/>
                <a:cs typeface="DM Sans" pitchFamily="34" charset="-120"/>
              </a:rPr>
              <a:t>Ensemble of decision trees that capture complex, nonlinear relationships in the data to make accurate predictions.</a:t>
            </a:r>
            <a:endParaRPr lang="en-US" sz="1740" dirty="0"/>
          </a:p>
        </p:txBody>
      </p:sp>
      <p:pic>
        <p:nvPicPr>
          <p:cNvPr id="12" name="Image 4" descr="preencoded.png"/>
          <p:cNvPicPr>
            <a:picLocks noChangeAspect="1"/>
          </p:cNvPicPr>
          <p:nvPr/>
        </p:nvPicPr>
        <p:blipFill>
          <a:blip r:embed="rId7"/>
          <a:stretch>
            <a:fillRect/>
          </a:stretch>
        </p:blipFill>
        <p:spPr>
          <a:xfrm>
            <a:off x="828556" y="5855494"/>
            <a:ext cx="1104781" cy="1767721"/>
          </a:xfrm>
          <a:prstGeom prst="rect">
            <a:avLst/>
          </a:prstGeom>
        </p:spPr>
      </p:pic>
      <p:sp>
        <p:nvSpPr>
          <p:cNvPr id="13" name="Text 6"/>
          <p:cNvSpPr/>
          <p:nvPr/>
        </p:nvSpPr>
        <p:spPr>
          <a:xfrm>
            <a:off x="2264688" y="6076355"/>
            <a:ext cx="2762131" cy="345281"/>
          </a:xfrm>
          <a:prstGeom prst="rect">
            <a:avLst/>
          </a:prstGeom>
          <a:noFill/>
          <a:ln/>
        </p:spPr>
        <p:txBody>
          <a:bodyPr wrap="none" rtlCol="0" anchor="t"/>
          <a:lstStyle/>
          <a:p>
            <a:pPr marL="0" indent="0" algn="l">
              <a:lnSpc>
                <a:spcPts val="2719"/>
              </a:lnSpc>
              <a:buNone/>
            </a:pPr>
            <a:r>
              <a:rPr lang="en-US" sz="2175" dirty="0">
                <a:solidFill>
                  <a:srgbClr val="FFE5E5"/>
                </a:solidFill>
                <a:latin typeface="Dela Gothic One" pitchFamily="34" charset="0"/>
                <a:ea typeface="Dela Gothic One" pitchFamily="34" charset="-122"/>
              </a:rPr>
              <a:t>Decision Tree (tree like structure to show decisions and possible result)</a:t>
            </a:r>
            <a:endParaRPr lang="en-US" sz="2175" dirty="0"/>
          </a:p>
        </p:txBody>
      </p:sp>
      <p:sp>
        <p:nvSpPr>
          <p:cNvPr id="14" name="Text 7"/>
          <p:cNvSpPr/>
          <p:nvPr/>
        </p:nvSpPr>
        <p:spPr>
          <a:xfrm>
            <a:off x="2264688" y="6554153"/>
            <a:ext cx="7879556" cy="1067871"/>
          </a:xfrm>
          <a:prstGeom prst="rect">
            <a:avLst/>
          </a:prstGeom>
          <a:noFill/>
          <a:ln/>
        </p:spPr>
        <p:txBody>
          <a:bodyPr wrap="square" rtlCol="0" anchor="t"/>
          <a:lstStyle/>
          <a:p>
            <a:pPr marL="0" indent="0" algn="l">
              <a:lnSpc>
                <a:spcPts val="2784"/>
              </a:lnSpc>
              <a:buNone/>
            </a:pPr>
            <a:r>
              <a:rPr lang="en-US" sz="1740" dirty="0">
                <a:solidFill>
                  <a:srgbClr val="FFE5E5"/>
                </a:solidFill>
                <a:latin typeface="DM Sans" pitchFamily="34" charset="0"/>
                <a:ea typeface="DM Sans" pitchFamily="34" charset="-122"/>
                <a:cs typeface="DM Sans" pitchFamily="34" charset="-120"/>
              </a:rPr>
              <a:t>A decision tree in machine learning is like a flowchart that learns to make decisions by splitting data into smaller subsets based on conditions.</a:t>
            </a:r>
            <a:endParaRPr lang="en-US" sz="174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txBody>
          <a:bodyPr/>
          <a:lstStyle/>
          <a:p>
            <a:endParaRPr lang="en-US"/>
          </a:p>
        </p:txBody>
      </p:sp>
      <p:sp>
        <p:nvSpPr>
          <p:cNvPr id="4" name="Text 1"/>
          <p:cNvSpPr/>
          <p:nvPr/>
        </p:nvSpPr>
        <p:spPr>
          <a:xfrm>
            <a:off x="1760220" y="971907"/>
            <a:ext cx="5554980" cy="694373"/>
          </a:xfrm>
          <a:prstGeom prst="rect">
            <a:avLst/>
          </a:prstGeom>
          <a:noFill/>
          <a:ln/>
        </p:spPr>
        <p:txBody>
          <a:bodyPr wrap="none" rtlCol="0" anchor="t"/>
          <a:lstStyle/>
          <a:p>
            <a:pPr marL="0" indent="0">
              <a:lnSpc>
                <a:spcPts val="5468"/>
              </a:lnSpc>
              <a:buNone/>
            </a:pPr>
            <a:r>
              <a:rPr lang="en-US" sz="4374" u="sng" dirty="0">
                <a:solidFill>
                  <a:srgbClr val="FAEBEB"/>
                </a:solidFill>
                <a:latin typeface="Dela Gothic One" pitchFamily="34" charset="0"/>
                <a:ea typeface="Dela Gothic One" pitchFamily="34" charset="-122"/>
                <a:cs typeface="Dela Gothic One" pitchFamily="34" charset="-120"/>
              </a:rPr>
              <a:t>Methodology</a:t>
            </a:r>
            <a:endParaRPr lang="en-US" sz="4374" u="sng" dirty="0"/>
          </a:p>
        </p:txBody>
      </p:sp>
      <p:pic>
        <p:nvPicPr>
          <p:cNvPr id="5" name="Image 1" descr="preencoded.png"/>
          <p:cNvPicPr>
            <a:picLocks noChangeAspect="1"/>
          </p:cNvPicPr>
          <p:nvPr/>
        </p:nvPicPr>
        <p:blipFill>
          <a:blip r:embed="rId4"/>
          <a:stretch>
            <a:fillRect/>
          </a:stretch>
        </p:blipFill>
        <p:spPr>
          <a:xfrm>
            <a:off x="1760220" y="2110621"/>
            <a:ext cx="2527459" cy="1561981"/>
          </a:xfrm>
          <a:prstGeom prst="rect">
            <a:avLst/>
          </a:prstGeom>
        </p:spPr>
      </p:pic>
      <p:sp>
        <p:nvSpPr>
          <p:cNvPr id="6" name="Text 2"/>
          <p:cNvSpPr/>
          <p:nvPr/>
        </p:nvSpPr>
        <p:spPr>
          <a:xfrm>
            <a:off x="1760220" y="3950256"/>
            <a:ext cx="2527459" cy="1041559"/>
          </a:xfrm>
          <a:prstGeom prst="rect">
            <a:avLst/>
          </a:prstGeom>
          <a:noFill/>
          <a:ln/>
        </p:spPr>
        <p:txBody>
          <a:bodyPr wrap="square" rtlCol="0" anchor="t"/>
          <a:lstStyle/>
          <a:p>
            <a:pPr marL="0" indent="0" algn="l">
              <a:lnSpc>
                <a:spcPts val="2734"/>
              </a:lnSpc>
              <a:buNone/>
            </a:pPr>
            <a:r>
              <a:rPr lang="en-US" sz="2187" b="1" dirty="0">
                <a:solidFill>
                  <a:srgbClr val="FFE5E5"/>
                </a:solidFill>
                <a:latin typeface="Dela Gothic One" pitchFamily="34" charset="0"/>
                <a:ea typeface="Dela Gothic One" pitchFamily="34" charset="-122"/>
                <a:cs typeface="Dela Gothic One" pitchFamily="34" charset="-120"/>
              </a:rPr>
              <a:t>Data Collection and Preprocessing</a:t>
            </a:r>
            <a:endParaRPr lang="en-US" sz="2187" b="1" dirty="0"/>
          </a:p>
        </p:txBody>
      </p:sp>
      <p:sp>
        <p:nvSpPr>
          <p:cNvPr id="7" name="Text 3"/>
          <p:cNvSpPr/>
          <p:nvPr/>
        </p:nvSpPr>
        <p:spPr>
          <a:xfrm>
            <a:off x="1760220" y="5125045"/>
            <a:ext cx="2527459" cy="2132409"/>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Gather data from various sources, to create a comprehensive dataset prediction model.</a:t>
            </a:r>
            <a:endParaRPr lang="en-US" sz="1750" dirty="0"/>
          </a:p>
        </p:txBody>
      </p:sp>
      <p:sp>
        <p:nvSpPr>
          <p:cNvPr id="9" name="Text 4"/>
          <p:cNvSpPr/>
          <p:nvPr/>
        </p:nvSpPr>
        <p:spPr>
          <a:xfrm>
            <a:off x="4620935" y="3950375"/>
            <a:ext cx="2527578" cy="1041559"/>
          </a:xfrm>
          <a:prstGeom prst="rect">
            <a:avLst/>
          </a:prstGeom>
          <a:noFill/>
          <a:ln/>
        </p:spPr>
        <p:txBody>
          <a:bodyPr wrap="square" rtlCol="0" anchor="t"/>
          <a:lstStyle/>
          <a:p>
            <a:pPr marL="0" indent="0" algn="l">
              <a:lnSpc>
                <a:spcPts val="2734"/>
              </a:lnSpc>
              <a:buNone/>
            </a:pPr>
            <a:r>
              <a:rPr lang="en-US" sz="2187" b="1" dirty="0">
                <a:solidFill>
                  <a:srgbClr val="FFE5E5"/>
                </a:solidFill>
                <a:latin typeface="Dela Gothic One" pitchFamily="34" charset="0"/>
                <a:ea typeface="Dela Gothic One" pitchFamily="34" charset="-122"/>
                <a:cs typeface="Dela Gothic One" pitchFamily="34" charset="-120"/>
              </a:rPr>
              <a:t>Evaluating Collected Data</a:t>
            </a:r>
            <a:endParaRPr lang="en-US" sz="2187" b="1" dirty="0"/>
          </a:p>
        </p:txBody>
      </p:sp>
      <p:sp>
        <p:nvSpPr>
          <p:cNvPr id="10" name="Text 5"/>
          <p:cNvSpPr/>
          <p:nvPr/>
        </p:nvSpPr>
        <p:spPr>
          <a:xfrm>
            <a:off x="4620935" y="5125164"/>
            <a:ext cx="2527578" cy="1777008"/>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Identify and extract relevant features from the data, such as time of day, day of week, weather conditions.</a:t>
            </a:r>
            <a:endParaRPr lang="en-US" sz="1750" dirty="0"/>
          </a:p>
        </p:txBody>
      </p:sp>
      <p:sp>
        <p:nvSpPr>
          <p:cNvPr id="12" name="Text 6"/>
          <p:cNvSpPr/>
          <p:nvPr/>
        </p:nvSpPr>
        <p:spPr>
          <a:xfrm>
            <a:off x="7481768" y="3950375"/>
            <a:ext cx="2527578" cy="1041559"/>
          </a:xfrm>
          <a:prstGeom prst="rect">
            <a:avLst/>
          </a:prstGeom>
          <a:noFill/>
          <a:ln/>
        </p:spPr>
        <p:txBody>
          <a:bodyPr wrap="square" rtlCol="0" anchor="t"/>
          <a:lstStyle/>
          <a:p>
            <a:pPr marL="0" indent="0" algn="l">
              <a:lnSpc>
                <a:spcPts val="2734"/>
              </a:lnSpc>
              <a:buNone/>
            </a:pPr>
            <a:r>
              <a:rPr lang="en-US" sz="2187" b="1" dirty="0">
                <a:solidFill>
                  <a:srgbClr val="FFE5E5"/>
                </a:solidFill>
                <a:latin typeface="Dela Gothic One" pitchFamily="34" charset="0"/>
                <a:ea typeface="Dela Gothic One" pitchFamily="34" charset="-122"/>
                <a:cs typeface="Dela Gothic One" pitchFamily="34" charset="-120"/>
              </a:rPr>
              <a:t>Model Selection </a:t>
            </a:r>
            <a:r>
              <a:rPr lang="en-US" sz="1200" b="1" dirty="0">
                <a:solidFill>
                  <a:srgbClr val="FFE5E5"/>
                </a:solidFill>
                <a:latin typeface="Dela Gothic One" pitchFamily="34" charset="0"/>
                <a:ea typeface="Dela Gothic One" pitchFamily="34" charset="-122"/>
                <a:cs typeface="Dela Gothic One" pitchFamily="34" charset="-120"/>
              </a:rPr>
              <a:t>(considering efficiency)</a:t>
            </a:r>
          </a:p>
        </p:txBody>
      </p:sp>
      <p:sp>
        <p:nvSpPr>
          <p:cNvPr id="13" name="Text 7"/>
          <p:cNvSpPr/>
          <p:nvPr/>
        </p:nvSpPr>
        <p:spPr>
          <a:xfrm>
            <a:off x="7481768" y="5125164"/>
            <a:ext cx="2527578" cy="2132409"/>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Choose appropriate machine learning algorithms, such as linear regression, Random Forests etc.</a:t>
            </a:r>
            <a:endParaRPr lang="en-US" sz="1750" dirty="0"/>
          </a:p>
        </p:txBody>
      </p:sp>
      <p:pic>
        <p:nvPicPr>
          <p:cNvPr id="14" name="Image 4" descr="preencoded.png"/>
          <p:cNvPicPr>
            <a:picLocks noChangeAspect="1"/>
          </p:cNvPicPr>
          <p:nvPr/>
        </p:nvPicPr>
        <p:blipFill>
          <a:blip r:embed="rId5"/>
          <a:stretch>
            <a:fillRect/>
          </a:stretch>
        </p:blipFill>
        <p:spPr>
          <a:xfrm>
            <a:off x="10342602" y="2110621"/>
            <a:ext cx="2527578" cy="1562100"/>
          </a:xfrm>
          <a:prstGeom prst="rect">
            <a:avLst/>
          </a:prstGeom>
        </p:spPr>
      </p:pic>
      <p:sp>
        <p:nvSpPr>
          <p:cNvPr id="15" name="Text 8"/>
          <p:cNvSpPr/>
          <p:nvPr/>
        </p:nvSpPr>
        <p:spPr>
          <a:xfrm>
            <a:off x="10342602" y="3950375"/>
            <a:ext cx="2527578" cy="1041559"/>
          </a:xfrm>
          <a:prstGeom prst="rect">
            <a:avLst/>
          </a:prstGeom>
          <a:noFill/>
          <a:ln/>
        </p:spPr>
        <p:txBody>
          <a:bodyPr wrap="square" rtlCol="0" anchor="t"/>
          <a:lstStyle/>
          <a:p>
            <a:pPr marL="0" indent="0" algn="l">
              <a:lnSpc>
                <a:spcPts val="2734"/>
              </a:lnSpc>
              <a:buNone/>
            </a:pPr>
            <a:r>
              <a:rPr lang="en-US" sz="2187" b="1" dirty="0">
                <a:solidFill>
                  <a:srgbClr val="FFE5E5"/>
                </a:solidFill>
                <a:latin typeface="Dela Gothic One" pitchFamily="34" charset="0"/>
                <a:ea typeface="Dela Gothic One" pitchFamily="34" charset="-122"/>
                <a:cs typeface="Dela Gothic One" pitchFamily="34" charset="-120"/>
              </a:rPr>
              <a:t>Model Evaluation and Validation </a:t>
            </a:r>
            <a:r>
              <a:rPr lang="en-US" sz="1600" b="1" dirty="0">
                <a:solidFill>
                  <a:srgbClr val="FFE5E5"/>
                </a:solidFill>
                <a:latin typeface="Dela Gothic One" pitchFamily="34" charset="0"/>
                <a:ea typeface="Dela Gothic One" pitchFamily="34" charset="-122"/>
                <a:cs typeface="Dela Gothic One" pitchFamily="34" charset="-120"/>
              </a:rPr>
              <a:t>(training the model)</a:t>
            </a:r>
            <a:endParaRPr lang="en-US" sz="1600" b="1" dirty="0"/>
          </a:p>
        </p:txBody>
      </p:sp>
      <p:sp>
        <p:nvSpPr>
          <p:cNvPr id="16" name="Text 9"/>
          <p:cNvSpPr/>
          <p:nvPr/>
        </p:nvSpPr>
        <p:spPr>
          <a:xfrm>
            <a:off x="10342602" y="5125164"/>
            <a:ext cx="2527578" cy="2132409"/>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Split the dataset into training and validation sets and use the training set to fit the selected machine learning models.</a:t>
            </a:r>
            <a:endParaRPr lang="en-US" sz="1750" dirty="0"/>
          </a:p>
        </p:txBody>
      </p:sp>
      <p:pic>
        <p:nvPicPr>
          <p:cNvPr id="1026" name="Picture 2" descr="Data collection methods for monitoring and evaluation ...">
            <a:extLst>
              <a:ext uri="{FF2B5EF4-FFF2-40B4-BE49-F238E27FC236}">
                <a16:creationId xmlns:a16="http://schemas.microsoft.com/office/drawing/2014/main" id="{100A20CF-E08E-CA56-98CC-1D8366101A9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20935" y="2110503"/>
            <a:ext cx="2515280" cy="156209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ands-On Guide To AutoTS: Model Selection for Multiple Time Series">
            <a:extLst>
              <a:ext uri="{FF2B5EF4-FFF2-40B4-BE49-F238E27FC236}">
                <a16:creationId xmlns:a16="http://schemas.microsoft.com/office/drawing/2014/main" id="{CB9DE2DD-4696-140E-5F5A-24AF46BC5AEE}"/>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45734"/>
          <a:stretch/>
        </p:blipFill>
        <p:spPr bwMode="auto">
          <a:xfrm>
            <a:off x="7644825" y="2110503"/>
            <a:ext cx="2364521" cy="15620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8053"/>
          </a:xfrm>
          <a:prstGeom prst="rect">
            <a:avLst/>
          </a:prstGeom>
          <a:solidFill>
            <a:srgbClr val="0A0A0A">
              <a:alpha val="75000"/>
            </a:srgbClr>
          </a:solidFill>
          <a:ln/>
        </p:spPr>
        <p:txBody>
          <a:bodyPr/>
          <a:lstStyle/>
          <a:p>
            <a:endParaRPr lang="en-US" dirty="0"/>
          </a:p>
        </p:txBody>
      </p:sp>
      <p:sp>
        <p:nvSpPr>
          <p:cNvPr id="4" name="Text 1"/>
          <p:cNvSpPr/>
          <p:nvPr/>
        </p:nvSpPr>
        <p:spPr>
          <a:xfrm>
            <a:off x="2222302" y="560189"/>
            <a:ext cx="9511903" cy="636508"/>
          </a:xfrm>
          <a:prstGeom prst="rect">
            <a:avLst/>
          </a:prstGeom>
          <a:noFill/>
          <a:ln/>
        </p:spPr>
        <p:txBody>
          <a:bodyPr wrap="none" rtlCol="0" anchor="t"/>
          <a:lstStyle/>
          <a:p>
            <a:pPr marL="0" indent="0">
              <a:lnSpc>
                <a:spcPts val="5013"/>
              </a:lnSpc>
              <a:buNone/>
            </a:pPr>
            <a:r>
              <a:rPr lang="en-US" sz="4010" u="sng" dirty="0">
                <a:solidFill>
                  <a:srgbClr val="FAEBEB"/>
                </a:solidFill>
                <a:latin typeface="Dela Gothic One" pitchFamily="34" charset="0"/>
                <a:ea typeface="Dela Gothic One" pitchFamily="34" charset="-122"/>
                <a:cs typeface="Dela Gothic One" pitchFamily="34" charset="-120"/>
              </a:rPr>
              <a:t>Result</a:t>
            </a:r>
            <a:endParaRPr lang="en-US" sz="4010" u="sng" dirty="0"/>
          </a:p>
        </p:txBody>
      </p:sp>
      <p:sp>
        <p:nvSpPr>
          <p:cNvPr id="5" name="Text 2"/>
          <p:cNvSpPr/>
          <p:nvPr/>
        </p:nvSpPr>
        <p:spPr>
          <a:xfrm>
            <a:off x="2222302" y="1604010"/>
            <a:ext cx="10185678" cy="977622"/>
          </a:xfrm>
          <a:prstGeom prst="rect">
            <a:avLst/>
          </a:prstGeom>
          <a:noFill/>
          <a:ln/>
        </p:spPr>
        <p:txBody>
          <a:bodyPr wrap="square" rtlCol="0" anchor="t"/>
          <a:lstStyle/>
          <a:p>
            <a:pPr marL="0" indent="0">
              <a:lnSpc>
                <a:spcPts val="2566"/>
              </a:lnSpc>
              <a:buNone/>
            </a:pPr>
            <a:r>
              <a:rPr lang="en-US" sz="1604" dirty="0">
                <a:solidFill>
                  <a:srgbClr val="FFE5E5"/>
                </a:solidFill>
                <a:latin typeface="DM Sans" pitchFamily="34" charset="0"/>
                <a:ea typeface="DM Sans" pitchFamily="34" charset="-122"/>
                <a:cs typeface="DM Sans" pitchFamily="34" charset="-120"/>
              </a:rPr>
              <a:t>Only Random Forest has least errors, therefore it can be considered as good algorithm for training our model. These are the results of the model. The below shown are the taxi total travel time on different dates of various times with distance, fuel economy, average and maximum speeds.</a:t>
            </a:r>
            <a:endParaRPr lang="en-US" sz="1604" dirty="0"/>
          </a:p>
        </p:txBody>
      </p:sp>
      <p:sp>
        <p:nvSpPr>
          <p:cNvPr id="6" name="Shape 3"/>
          <p:cNvSpPr/>
          <p:nvPr/>
        </p:nvSpPr>
        <p:spPr>
          <a:xfrm>
            <a:off x="2222302" y="2810708"/>
            <a:ext cx="10185678" cy="3660458"/>
          </a:xfrm>
          <a:prstGeom prst="roundRect">
            <a:avLst>
              <a:gd name="adj" fmla="val 2504"/>
            </a:avLst>
          </a:prstGeom>
          <a:noFill/>
          <a:ln w="7620">
            <a:solidFill>
              <a:srgbClr val="FFFFFF">
                <a:alpha val="24000"/>
              </a:srgbClr>
            </a:solidFill>
            <a:prstDash val="solid"/>
          </a:ln>
        </p:spPr>
        <p:txBody>
          <a:bodyPr/>
          <a:lstStyle/>
          <a:p>
            <a:endParaRPr lang="en-US"/>
          </a:p>
        </p:txBody>
      </p:sp>
      <p:sp>
        <p:nvSpPr>
          <p:cNvPr id="7" name="Shape 4"/>
          <p:cNvSpPr/>
          <p:nvPr/>
        </p:nvSpPr>
        <p:spPr>
          <a:xfrm>
            <a:off x="2229922" y="2818328"/>
            <a:ext cx="10170438" cy="585430"/>
          </a:xfrm>
          <a:prstGeom prst="rect">
            <a:avLst/>
          </a:prstGeom>
          <a:solidFill>
            <a:srgbClr val="FFFFFF">
              <a:alpha val="4000"/>
            </a:srgbClr>
          </a:solidFill>
          <a:ln/>
        </p:spPr>
        <p:txBody>
          <a:bodyPr/>
          <a:lstStyle/>
          <a:p>
            <a:endParaRPr lang="en-US"/>
          </a:p>
        </p:txBody>
      </p:sp>
      <p:sp>
        <p:nvSpPr>
          <p:cNvPr id="8" name="Text 5"/>
          <p:cNvSpPr/>
          <p:nvPr/>
        </p:nvSpPr>
        <p:spPr>
          <a:xfrm>
            <a:off x="2433637" y="2948107"/>
            <a:ext cx="4674156" cy="325874"/>
          </a:xfrm>
          <a:prstGeom prst="rect">
            <a:avLst/>
          </a:prstGeom>
          <a:noFill/>
          <a:ln/>
        </p:spPr>
        <p:txBody>
          <a:bodyPr wrap="none" rtlCol="0" anchor="t"/>
          <a:lstStyle/>
          <a:p>
            <a:pPr marL="0" indent="0">
              <a:lnSpc>
                <a:spcPts val="2566"/>
              </a:lnSpc>
              <a:buNone/>
            </a:pPr>
            <a:r>
              <a:rPr lang="en-US" sz="1604" dirty="0">
                <a:solidFill>
                  <a:srgbClr val="FFE5E5"/>
                </a:solidFill>
                <a:latin typeface="DM Sans" pitchFamily="34" charset="0"/>
                <a:ea typeface="DM Sans" pitchFamily="34" charset="-122"/>
                <a:cs typeface="DM Sans" pitchFamily="34" charset="-120"/>
              </a:rPr>
              <a:t>Validation Metrics</a:t>
            </a:r>
            <a:endParaRPr lang="en-US" sz="1604" dirty="0"/>
          </a:p>
        </p:txBody>
      </p:sp>
      <p:sp>
        <p:nvSpPr>
          <p:cNvPr id="9" name="Text 6"/>
          <p:cNvSpPr/>
          <p:nvPr/>
        </p:nvSpPr>
        <p:spPr>
          <a:xfrm>
            <a:off x="7522607" y="2948107"/>
            <a:ext cx="4674156" cy="325874"/>
          </a:xfrm>
          <a:prstGeom prst="rect">
            <a:avLst/>
          </a:prstGeom>
          <a:noFill/>
          <a:ln/>
        </p:spPr>
        <p:txBody>
          <a:bodyPr wrap="none" rtlCol="0" anchor="t"/>
          <a:lstStyle/>
          <a:p>
            <a:pPr marL="0" indent="0">
              <a:lnSpc>
                <a:spcPts val="2566"/>
              </a:lnSpc>
              <a:buNone/>
            </a:pPr>
            <a:r>
              <a:rPr lang="en-US" sz="1604" dirty="0">
                <a:solidFill>
                  <a:srgbClr val="FFE5E5"/>
                </a:solidFill>
                <a:latin typeface="DM Sans" pitchFamily="34" charset="0"/>
                <a:ea typeface="DM Sans" pitchFamily="34" charset="-122"/>
                <a:cs typeface="DM Sans" pitchFamily="34" charset="-120"/>
              </a:rPr>
              <a:t>Description</a:t>
            </a:r>
            <a:endParaRPr lang="en-US" sz="1604" dirty="0"/>
          </a:p>
        </p:txBody>
      </p:sp>
      <p:sp>
        <p:nvSpPr>
          <p:cNvPr id="10" name="Shape 7"/>
          <p:cNvSpPr/>
          <p:nvPr/>
        </p:nvSpPr>
        <p:spPr>
          <a:xfrm>
            <a:off x="2229922" y="3403759"/>
            <a:ext cx="10170438" cy="911304"/>
          </a:xfrm>
          <a:prstGeom prst="rect">
            <a:avLst/>
          </a:prstGeom>
          <a:solidFill>
            <a:srgbClr val="000000">
              <a:alpha val="4000"/>
            </a:srgbClr>
          </a:solidFill>
          <a:ln/>
        </p:spPr>
        <p:txBody>
          <a:bodyPr/>
          <a:lstStyle/>
          <a:p>
            <a:endParaRPr lang="en-US"/>
          </a:p>
        </p:txBody>
      </p:sp>
      <p:sp>
        <p:nvSpPr>
          <p:cNvPr id="11" name="Text 8"/>
          <p:cNvSpPr/>
          <p:nvPr/>
        </p:nvSpPr>
        <p:spPr>
          <a:xfrm>
            <a:off x="2433637" y="3533537"/>
            <a:ext cx="4674156" cy="325874"/>
          </a:xfrm>
          <a:prstGeom prst="rect">
            <a:avLst/>
          </a:prstGeom>
          <a:noFill/>
          <a:ln/>
        </p:spPr>
        <p:txBody>
          <a:bodyPr wrap="none" rtlCol="0" anchor="t"/>
          <a:lstStyle/>
          <a:p>
            <a:pPr marL="0" indent="0">
              <a:lnSpc>
                <a:spcPts val="2566"/>
              </a:lnSpc>
              <a:buNone/>
            </a:pPr>
            <a:r>
              <a:rPr lang="en-US" sz="1604" dirty="0">
                <a:solidFill>
                  <a:srgbClr val="FFE5E5"/>
                </a:solidFill>
                <a:latin typeface="DM Sans" pitchFamily="34" charset="0"/>
                <a:ea typeface="DM Sans" pitchFamily="34" charset="-122"/>
                <a:cs typeface="DM Sans" pitchFamily="34" charset="-120"/>
              </a:rPr>
              <a:t>Mean Absolute Error (MAE)</a:t>
            </a:r>
            <a:endParaRPr lang="en-US" sz="1604" dirty="0"/>
          </a:p>
        </p:txBody>
      </p:sp>
      <p:sp>
        <p:nvSpPr>
          <p:cNvPr id="12" name="Text 9"/>
          <p:cNvSpPr/>
          <p:nvPr/>
        </p:nvSpPr>
        <p:spPr>
          <a:xfrm>
            <a:off x="7522607" y="3533537"/>
            <a:ext cx="4674156" cy="651748"/>
          </a:xfrm>
          <a:prstGeom prst="rect">
            <a:avLst/>
          </a:prstGeom>
          <a:noFill/>
          <a:ln/>
        </p:spPr>
        <p:txBody>
          <a:bodyPr wrap="square" rtlCol="0" anchor="t"/>
          <a:lstStyle/>
          <a:p>
            <a:pPr marL="0" indent="0">
              <a:lnSpc>
                <a:spcPts val="2566"/>
              </a:lnSpc>
              <a:buNone/>
            </a:pPr>
            <a:r>
              <a:rPr lang="en-US" sz="1604" dirty="0">
                <a:solidFill>
                  <a:srgbClr val="FFE5E5"/>
                </a:solidFill>
                <a:latin typeface="DM Sans" pitchFamily="34" charset="0"/>
                <a:ea typeface="DM Sans" pitchFamily="34" charset="-122"/>
                <a:cs typeface="DM Sans" pitchFamily="34" charset="-120"/>
              </a:rPr>
              <a:t>Measures the average absolute difference between predicted and actual travel times.</a:t>
            </a:r>
            <a:endParaRPr lang="en-US" sz="1604" dirty="0"/>
          </a:p>
        </p:txBody>
      </p:sp>
      <p:sp>
        <p:nvSpPr>
          <p:cNvPr id="13" name="Shape 10"/>
          <p:cNvSpPr/>
          <p:nvPr/>
        </p:nvSpPr>
        <p:spPr>
          <a:xfrm>
            <a:off x="2229922" y="4315063"/>
            <a:ext cx="10170438" cy="911304"/>
          </a:xfrm>
          <a:prstGeom prst="rect">
            <a:avLst/>
          </a:prstGeom>
          <a:solidFill>
            <a:srgbClr val="FFFFFF">
              <a:alpha val="4000"/>
            </a:srgbClr>
          </a:solidFill>
          <a:ln/>
        </p:spPr>
        <p:txBody>
          <a:bodyPr/>
          <a:lstStyle/>
          <a:p>
            <a:endParaRPr lang="en-US"/>
          </a:p>
        </p:txBody>
      </p:sp>
      <p:sp>
        <p:nvSpPr>
          <p:cNvPr id="14" name="Text 11"/>
          <p:cNvSpPr/>
          <p:nvPr/>
        </p:nvSpPr>
        <p:spPr>
          <a:xfrm>
            <a:off x="2433637" y="4444841"/>
            <a:ext cx="4674156" cy="325874"/>
          </a:xfrm>
          <a:prstGeom prst="rect">
            <a:avLst/>
          </a:prstGeom>
          <a:noFill/>
          <a:ln/>
        </p:spPr>
        <p:txBody>
          <a:bodyPr wrap="none" rtlCol="0" anchor="t"/>
          <a:lstStyle/>
          <a:p>
            <a:pPr marL="0" indent="0">
              <a:lnSpc>
                <a:spcPts val="2566"/>
              </a:lnSpc>
              <a:buNone/>
            </a:pPr>
            <a:r>
              <a:rPr lang="en-US" sz="1604" dirty="0">
                <a:solidFill>
                  <a:srgbClr val="FFE5E5"/>
                </a:solidFill>
                <a:latin typeface="DM Sans" pitchFamily="34" charset="0"/>
                <a:ea typeface="DM Sans" pitchFamily="34" charset="-122"/>
                <a:cs typeface="DM Sans" pitchFamily="34" charset="-120"/>
              </a:rPr>
              <a:t>Root Mean Squared Error (RMSE)</a:t>
            </a:r>
            <a:endParaRPr lang="en-US" sz="1604" dirty="0"/>
          </a:p>
        </p:txBody>
      </p:sp>
      <p:sp>
        <p:nvSpPr>
          <p:cNvPr id="15" name="Text 12"/>
          <p:cNvSpPr/>
          <p:nvPr/>
        </p:nvSpPr>
        <p:spPr>
          <a:xfrm>
            <a:off x="7522607" y="4444841"/>
            <a:ext cx="4674156" cy="651748"/>
          </a:xfrm>
          <a:prstGeom prst="rect">
            <a:avLst/>
          </a:prstGeom>
          <a:noFill/>
          <a:ln/>
        </p:spPr>
        <p:txBody>
          <a:bodyPr wrap="square" rtlCol="0" anchor="t"/>
          <a:lstStyle/>
          <a:p>
            <a:pPr marL="0" indent="0">
              <a:lnSpc>
                <a:spcPts val="2566"/>
              </a:lnSpc>
              <a:buNone/>
            </a:pPr>
            <a:r>
              <a:rPr lang="en-US" sz="1604" dirty="0">
                <a:solidFill>
                  <a:srgbClr val="FFE5E5"/>
                </a:solidFill>
                <a:latin typeface="DM Sans" pitchFamily="34" charset="0"/>
                <a:ea typeface="DM Sans" pitchFamily="34" charset="-122"/>
                <a:cs typeface="DM Sans" pitchFamily="34" charset="-120"/>
              </a:rPr>
              <a:t>Captures the overall magnitude of the errors, giving more weight to larger deviations.</a:t>
            </a:r>
            <a:endParaRPr lang="en-US" sz="1604" dirty="0"/>
          </a:p>
        </p:txBody>
      </p:sp>
      <p:sp>
        <p:nvSpPr>
          <p:cNvPr id="16" name="Shape 13"/>
          <p:cNvSpPr/>
          <p:nvPr/>
        </p:nvSpPr>
        <p:spPr>
          <a:xfrm>
            <a:off x="2229922" y="5226368"/>
            <a:ext cx="10170438" cy="1237178"/>
          </a:xfrm>
          <a:prstGeom prst="rect">
            <a:avLst/>
          </a:prstGeom>
          <a:solidFill>
            <a:srgbClr val="000000">
              <a:alpha val="4000"/>
            </a:srgbClr>
          </a:solidFill>
          <a:ln/>
        </p:spPr>
        <p:txBody>
          <a:bodyPr/>
          <a:lstStyle/>
          <a:p>
            <a:endParaRPr lang="en-US"/>
          </a:p>
        </p:txBody>
      </p:sp>
      <p:sp>
        <p:nvSpPr>
          <p:cNvPr id="17" name="Text 14"/>
          <p:cNvSpPr/>
          <p:nvPr/>
        </p:nvSpPr>
        <p:spPr>
          <a:xfrm>
            <a:off x="2433637" y="5356146"/>
            <a:ext cx="4674156" cy="325874"/>
          </a:xfrm>
          <a:prstGeom prst="rect">
            <a:avLst/>
          </a:prstGeom>
          <a:noFill/>
          <a:ln/>
        </p:spPr>
        <p:txBody>
          <a:bodyPr wrap="none" rtlCol="0" anchor="t"/>
          <a:lstStyle/>
          <a:p>
            <a:pPr marL="0" indent="0">
              <a:lnSpc>
                <a:spcPts val="2566"/>
              </a:lnSpc>
              <a:buNone/>
            </a:pPr>
            <a:r>
              <a:rPr lang="en-US" sz="1604" dirty="0">
                <a:solidFill>
                  <a:srgbClr val="FFE5E5"/>
                </a:solidFill>
                <a:latin typeface="DM Sans" pitchFamily="34" charset="0"/>
                <a:ea typeface="DM Sans" pitchFamily="34" charset="-122"/>
                <a:cs typeface="DM Sans" pitchFamily="34" charset="-120"/>
              </a:rPr>
              <a:t>Coefficient of Determination (R²)</a:t>
            </a:r>
            <a:endParaRPr lang="en-US" sz="1604" dirty="0"/>
          </a:p>
        </p:txBody>
      </p:sp>
      <p:sp>
        <p:nvSpPr>
          <p:cNvPr id="18" name="Text 15"/>
          <p:cNvSpPr/>
          <p:nvPr/>
        </p:nvSpPr>
        <p:spPr>
          <a:xfrm>
            <a:off x="7522607" y="5356146"/>
            <a:ext cx="4674156" cy="977622"/>
          </a:xfrm>
          <a:prstGeom prst="rect">
            <a:avLst/>
          </a:prstGeom>
          <a:noFill/>
          <a:ln/>
        </p:spPr>
        <p:txBody>
          <a:bodyPr wrap="square" rtlCol="0" anchor="t"/>
          <a:lstStyle/>
          <a:p>
            <a:pPr marL="0" indent="0">
              <a:lnSpc>
                <a:spcPts val="2566"/>
              </a:lnSpc>
              <a:buNone/>
            </a:pPr>
            <a:r>
              <a:rPr lang="en-US" sz="1604" dirty="0">
                <a:solidFill>
                  <a:srgbClr val="FFE5E5"/>
                </a:solidFill>
                <a:latin typeface="DM Sans" pitchFamily="34" charset="0"/>
                <a:ea typeface="DM Sans" pitchFamily="34" charset="-122"/>
                <a:cs typeface="DM Sans" pitchFamily="34" charset="-120"/>
              </a:rPr>
              <a:t>Evaluates the proportion of the variance in the target variable that is predictable from the model.</a:t>
            </a:r>
            <a:endParaRPr lang="en-US" sz="1604" dirty="0"/>
          </a:p>
        </p:txBody>
      </p:sp>
      <p:sp>
        <p:nvSpPr>
          <p:cNvPr id="19" name="Text 16"/>
          <p:cNvSpPr/>
          <p:nvPr/>
        </p:nvSpPr>
        <p:spPr>
          <a:xfrm>
            <a:off x="2222302" y="6700242"/>
            <a:ext cx="10185678" cy="977622"/>
          </a:xfrm>
          <a:prstGeom prst="rect">
            <a:avLst/>
          </a:prstGeom>
          <a:noFill/>
          <a:ln/>
        </p:spPr>
        <p:txBody>
          <a:bodyPr wrap="square" rtlCol="0" anchor="t"/>
          <a:lstStyle/>
          <a:p>
            <a:pPr marL="0" indent="0">
              <a:lnSpc>
                <a:spcPts val="2566"/>
              </a:lnSpc>
              <a:buNone/>
            </a:pPr>
            <a:endParaRPr lang="en-US" sz="1604" dirty="0"/>
          </a:p>
        </p:txBody>
      </p:sp>
      <p:pic>
        <p:nvPicPr>
          <p:cNvPr id="23" name="Picture 22" descr="A screenshot of a graph&#10;&#10;Description automatically generated">
            <a:extLst>
              <a:ext uri="{FF2B5EF4-FFF2-40B4-BE49-F238E27FC236}">
                <a16:creationId xmlns:a16="http://schemas.microsoft.com/office/drawing/2014/main" id="{81AAB295-2283-9816-C6A5-7D32133F18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9921" y="2846900"/>
            <a:ext cx="10170437" cy="482251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939</TotalTime>
  <Words>1085</Words>
  <Application>Microsoft Macintosh PowerPoint</Application>
  <PresentationFormat>Custom</PresentationFormat>
  <Paragraphs>91</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Algerian</vt:lpstr>
      <vt:lpstr>Arial</vt:lpstr>
      <vt:lpstr>Dela Gothic One</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Vinay .</cp:lastModifiedBy>
  <cp:revision>25</cp:revision>
  <dcterms:created xsi:type="dcterms:W3CDTF">2024-04-16T18:21:56Z</dcterms:created>
  <dcterms:modified xsi:type="dcterms:W3CDTF">2024-04-25T03:04:16Z</dcterms:modified>
</cp:coreProperties>
</file>